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24384000" cy="13716000"/>
  <p:notesSz cx="6858000" cy="9144000"/>
  <p:embeddedFontLst>
    <p:embeddedFont>
      <p:font typeface="Elice DigitalBaeum OTF"/>
      <p:regular r:id="rId15"/>
    </p:embeddedFont>
    <p:embeddedFont>
      <p:font typeface="SB AggroOTF Light"/>
      <p:regular r:id="rId16"/>
    </p:embeddedFont>
    <p:embeddedFont>
      <p:font typeface="Pretendard ExtraLight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.fntdata" Type="http://schemas.openxmlformats.org/officeDocument/2006/relationships/font"/><Relationship Id="rId16" Target="fonts/font2.fntdata" Type="http://schemas.openxmlformats.org/officeDocument/2006/relationships/font"/><Relationship Id="rId17" Target="fonts/font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10.png" Type="http://schemas.openxmlformats.org/officeDocument/2006/relationships/image"/><Relationship Id="rId13" Target="../media/image20.png" Type="http://schemas.openxmlformats.org/officeDocument/2006/relationships/image"/><Relationship Id="rId14" Target="../media/image12.png" Type="http://schemas.openxmlformats.org/officeDocument/2006/relationships/image"/><Relationship Id="rId15" Target="../media/image21.png" Type="http://schemas.openxmlformats.org/officeDocument/2006/relationships/image"/><Relationship Id="rId16" Target="../media/image22.png" Type="http://schemas.openxmlformats.org/officeDocument/2006/relationships/image"/><Relationship Id="rId17" Target="../media/image23.png" Type="http://schemas.openxmlformats.org/officeDocument/2006/relationships/image"/><Relationship Id="rId18" Target="../media/image24.png" Type="http://schemas.openxmlformats.org/officeDocument/2006/relationships/image"/><Relationship Id="rId19" Target="../media/image25.png" Type="http://schemas.openxmlformats.org/officeDocument/2006/relationships/image"/><Relationship Id="rId2" Target="../media/image1.png" Type="http://schemas.openxmlformats.org/officeDocument/2006/relationships/image"/><Relationship Id="rId20" Target="../media/image26.png" Type="http://schemas.openxmlformats.org/officeDocument/2006/relationships/image"/><Relationship Id="rId21" Target="../media/image27.png" Type="http://schemas.openxmlformats.org/officeDocument/2006/relationships/image"/><Relationship Id="rId22" Target="../media/image28.png" Type="http://schemas.openxmlformats.org/officeDocument/2006/relationships/image"/><Relationship Id="rId23" Target="../media/image29.png" Type="http://schemas.openxmlformats.org/officeDocument/2006/relationships/image"/><Relationship Id="rId3" Target="../media/image13.pn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7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10.png" Type="http://schemas.openxmlformats.org/officeDocument/2006/relationships/image"/><Relationship Id="rId13" Target="../media/image34.png" Type="http://schemas.openxmlformats.org/officeDocument/2006/relationships/image"/><Relationship Id="rId14" Target="../media/image12.png" Type="http://schemas.openxmlformats.org/officeDocument/2006/relationships/image"/><Relationship Id="rId15" Target="../media/image21.png" Type="http://schemas.openxmlformats.org/officeDocument/2006/relationships/image"/><Relationship Id="rId16" Target="../media/image35.png" Type="http://schemas.openxmlformats.org/officeDocument/2006/relationships/image"/><Relationship Id="rId17" Target="../media/image36.png" Type="http://schemas.openxmlformats.org/officeDocument/2006/relationships/image"/><Relationship Id="rId18" Target="../media/image37.png" Type="http://schemas.openxmlformats.org/officeDocument/2006/relationships/image"/><Relationship Id="rId19" Target="../media/image38.png" Type="http://schemas.openxmlformats.org/officeDocument/2006/relationships/image"/><Relationship Id="rId2" Target="../media/image1.png" Type="http://schemas.openxmlformats.org/officeDocument/2006/relationships/image"/><Relationship Id="rId20" Target="../media/image39.png" Type="http://schemas.openxmlformats.org/officeDocument/2006/relationships/image"/><Relationship Id="rId21" Target="../media/image40.png" Type="http://schemas.openxmlformats.org/officeDocument/2006/relationships/image"/><Relationship Id="rId22" Target="../media/image41.png" Type="http://schemas.openxmlformats.org/officeDocument/2006/relationships/image"/><Relationship Id="rId23" Target="../media/image42.png" Type="http://schemas.openxmlformats.org/officeDocument/2006/relationships/image"/><Relationship Id="rId24" Target="../media/image43.png" Type="http://schemas.openxmlformats.org/officeDocument/2006/relationships/image"/><Relationship Id="rId3" Target="../media/image13.png" Type="http://schemas.openxmlformats.org/officeDocument/2006/relationships/image"/><Relationship Id="rId4" Target="../media/image3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7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10.png" Type="http://schemas.openxmlformats.org/officeDocument/2006/relationships/image"/><Relationship Id="rId13" Target="../media/image34.png" Type="http://schemas.openxmlformats.org/officeDocument/2006/relationships/image"/><Relationship Id="rId14" Target="../media/image12.png" Type="http://schemas.openxmlformats.org/officeDocument/2006/relationships/image"/><Relationship Id="rId15" Target="../media/image21.png" Type="http://schemas.openxmlformats.org/officeDocument/2006/relationships/image"/><Relationship Id="rId16" Target="../media/image44.png" Type="http://schemas.openxmlformats.org/officeDocument/2006/relationships/image"/><Relationship Id="rId17" Target="../media/image45.png" Type="http://schemas.openxmlformats.org/officeDocument/2006/relationships/image"/><Relationship Id="rId18" Target="../media/image46.png" Type="http://schemas.openxmlformats.org/officeDocument/2006/relationships/image"/><Relationship Id="rId19" Target="../media/image47.png" Type="http://schemas.openxmlformats.org/officeDocument/2006/relationships/image"/><Relationship Id="rId2" Target="../media/image1.png" Type="http://schemas.openxmlformats.org/officeDocument/2006/relationships/image"/><Relationship Id="rId20" Target="../media/image48.png" Type="http://schemas.openxmlformats.org/officeDocument/2006/relationships/image"/><Relationship Id="rId3" Target="../media/image13.png" Type="http://schemas.openxmlformats.org/officeDocument/2006/relationships/image"/><Relationship Id="rId4" Target="../media/image3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7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10.png" Type="http://schemas.openxmlformats.org/officeDocument/2006/relationships/image"/><Relationship Id="rId13" Target="../media/image34.png" Type="http://schemas.openxmlformats.org/officeDocument/2006/relationships/image"/><Relationship Id="rId14" Target="../media/image12.png" Type="http://schemas.openxmlformats.org/officeDocument/2006/relationships/image"/><Relationship Id="rId15" Target="../media/image21.png" Type="http://schemas.openxmlformats.org/officeDocument/2006/relationships/image"/><Relationship Id="rId16" Target="../media/image45.png" Type="http://schemas.openxmlformats.org/officeDocument/2006/relationships/image"/><Relationship Id="rId17" Target="../media/image49.png" Type="http://schemas.openxmlformats.org/officeDocument/2006/relationships/image"/><Relationship Id="rId18" Target="../media/image50.png" Type="http://schemas.openxmlformats.org/officeDocument/2006/relationships/image"/><Relationship Id="rId19" Target="../media/image51.png" Type="http://schemas.openxmlformats.org/officeDocument/2006/relationships/image"/><Relationship Id="rId2" Target="../media/image1.png" Type="http://schemas.openxmlformats.org/officeDocument/2006/relationships/image"/><Relationship Id="rId20" Target="../media/image52.png" Type="http://schemas.openxmlformats.org/officeDocument/2006/relationships/image"/><Relationship Id="rId21" Target="../media/image53.png" Type="http://schemas.openxmlformats.org/officeDocument/2006/relationships/image"/><Relationship Id="rId3" Target="../media/image13.png" Type="http://schemas.openxmlformats.org/officeDocument/2006/relationships/image"/><Relationship Id="rId4" Target="../media/image3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7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10.png" Type="http://schemas.openxmlformats.org/officeDocument/2006/relationships/image"/><Relationship Id="rId13" Target="../media/image34.png" Type="http://schemas.openxmlformats.org/officeDocument/2006/relationships/image"/><Relationship Id="rId14" Target="../media/image12.png" Type="http://schemas.openxmlformats.org/officeDocument/2006/relationships/image"/><Relationship Id="rId15" Target="../media/image21.png" Type="http://schemas.openxmlformats.org/officeDocument/2006/relationships/image"/><Relationship Id="rId16" Target="../media/image54.png" Type="http://schemas.openxmlformats.org/officeDocument/2006/relationships/image"/><Relationship Id="rId17" Target="../media/image45.png" Type="http://schemas.openxmlformats.org/officeDocument/2006/relationships/image"/><Relationship Id="rId18" Target="../media/image55.png" Type="http://schemas.openxmlformats.org/officeDocument/2006/relationships/image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3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7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10.png" Type="http://schemas.openxmlformats.org/officeDocument/2006/relationships/image"/><Relationship Id="rId13" Target="../media/image34.png" Type="http://schemas.openxmlformats.org/officeDocument/2006/relationships/image"/><Relationship Id="rId14" Target="../media/image12.png" Type="http://schemas.openxmlformats.org/officeDocument/2006/relationships/image"/><Relationship Id="rId15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3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7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10.png" Type="http://schemas.openxmlformats.org/officeDocument/2006/relationships/image"/><Relationship Id="rId13" Target="../media/image34.png" Type="http://schemas.openxmlformats.org/officeDocument/2006/relationships/image"/><Relationship Id="rId14" Target="../media/image12.png" Type="http://schemas.openxmlformats.org/officeDocument/2006/relationships/image"/><Relationship Id="rId15" Target="../media/image21.png" Type="http://schemas.openxmlformats.org/officeDocument/2006/relationships/image"/><Relationship Id="rId16" Target="../media/image56.png" Type="http://schemas.openxmlformats.org/officeDocument/2006/relationships/image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3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7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10.png" Type="http://schemas.openxmlformats.org/officeDocument/2006/relationships/image"/><Relationship Id="rId13" Target="../media/image20.png" Type="http://schemas.openxmlformats.org/officeDocument/2006/relationships/image"/><Relationship Id="rId14" Target="../media/image12.png" Type="http://schemas.openxmlformats.org/officeDocument/2006/relationships/image"/><Relationship Id="rId15" Target="../media/image21.png" Type="http://schemas.openxmlformats.org/officeDocument/2006/relationships/image"/><Relationship Id="rId16" Target="../media/image57.png" Type="http://schemas.openxmlformats.org/officeDocument/2006/relationships/image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7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8DB5C6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0500" y="215900"/>
            <a:ext cx="24003000" cy="13500100"/>
          </a:xfrm>
          <a:prstGeom prst="rect">
            <a:avLst/>
          </a:prstGeom>
          <a:effectLst>
            <a:outerShdw dir="2700000" dist="0" blurRad="877389">
              <a:srgbClr val="000000">
                <a:alpha val="2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71600" y="2184400"/>
            <a:ext cx="22313900" cy="1092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1168400"/>
            <a:ext cx="22987000" cy="101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1200" y="2184400"/>
            <a:ext cx="698500" cy="1092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8500" y="1181100"/>
            <a:ext cx="22987000" cy="11938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09900" y="4660900"/>
            <a:ext cx="6705600" cy="7429500"/>
          </a:xfrm>
          <a:prstGeom prst="rect">
            <a:avLst/>
          </a:prstGeom>
          <a:effectLst>
            <a:outerShdw dir="2700000" dist="0" blurRad="971817">
              <a:srgbClr val="1C2939">
                <a:alpha val="5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4076700" y="7620000"/>
            <a:ext cx="109220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20000" y="10452100"/>
            <a:ext cx="914400" cy="939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316700" y="1460500"/>
            <a:ext cx="4038600" cy="431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9812000" y="1498600"/>
            <a:ext cx="3302000" cy="355600"/>
          </a:xfrm>
          <a:prstGeom prst="rect">
            <a:avLst/>
          </a:prstGeom>
        </p:spPr>
        <p:txBody>
          <a:bodyPr anchor="t" rtlCol="false" lIns="0" tIns="24976" rIns="0" bIns="0"/>
          <a:lstStyle/>
          <a:p>
            <a:pPr algn="r" lvl="0">
              <a:lnSpc>
                <a:spcPct val="99600"/>
              </a:lnSpc>
            </a:pPr>
            <a:r>
              <a:rPr lang="en-US" sz="1966" b="false" i="false" u="none" strike="noStrike" spc="59">
                <a:solidFill>
                  <a:srgbClr val="CACACA"/>
                </a:solidFill>
                <a:latin typeface="establish Retrosans"/>
              </a:rPr>
              <a:t>2024184004 </a:t>
            </a:r>
            <a:r>
              <a:rPr lang="ko-KR" sz="1966" b="false" i="false" u="none" strike="noStrike" spc="59">
                <a:solidFill>
                  <a:srgbClr val="CACACA"/>
                </a:solidFill>
                <a:ea typeface="establish Retrosans"/>
              </a:rPr>
              <a:t>김지아</a:t>
            </a:r>
            <a:r>
              <a:rPr lang="en-US" sz="1966" b="false" i="false" u="none" strike="noStrike" spc="59">
                <a:solidFill>
                  <a:srgbClr val="CACACA"/>
                </a:solidFill>
                <a:latin typeface="establish Retrosans"/>
              </a:rPr>
              <a:t>      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916400" y="1460500"/>
            <a:ext cx="2032000" cy="431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8554700" y="1460500"/>
            <a:ext cx="406400" cy="431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745200" y="1663700"/>
            <a:ext cx="139700" cy="139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081500" y="1498600"/>
            <a:ext cx="1473200" cy="355600"/>
          </a:xfrm>
          <a:prstGeom prst="rect">
            <a:avLst/>
          </a:prstGeom>
        </p:spPr>
        <p:txBody>
          <a:bodyPr anchor="t" rtlCol="false" lIns="0" tIns="24976" rIns="0" bIns="0"/>
          <a:lstStyle/>
          <a:p>
            <a:pPr algn="l" lvl="0">
              <a:lnSpc>
                <a:spcPct val="99600"/>
              </a:lnSpc>
            </a:pPr>
            <a:r>
              <a:rPr lang="en" sz="1966" b="false" i="false" u="none" strike="noStrike" spc="59">
                <a:solidFill>
                  <a:srgbClr val="2E3D4F"/>
                </a:solidFill>
                <a:latin typeface="establish Retrosans"/>
              </a:rPr>
              <a:t>2025. 10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1200" y="2565400"/>
            <a:ext cx="698500" cy="10223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CACACA"/>
                </a:solidFill>
                <a:latin typeface="establish Retrosans"/>
              </a:rPr>
              <a:t>1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CACACA"/>
                </a:solidFill>
                <a:latin typeface="establish Retrosans"/>
              </a:rPr>
              <a:t>2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CACACA"/>
                </a:solidFill>
                <a:latin typeface="establish Retrosans"/>
              </a:rPr>
              <a:t>3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CACACA"/>
                </a:solidFill>
                <a:latin typeface="establish Retrosans"/>
              </a:rPr>
              <a:t>4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CACACA"/>
                </a:solidFill>
                <a:latin typeface="establish Retrosans"/>
              </a:rPr>
              <a:t>5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CACACA"/>
                </a:solidFill>
                <a:latin typeface="establish Retrosans"/>
              </a:rPr>
              <a:t>6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CACACA"/>
                </a:solidFill>
                <a:latin typeface="establish Retrosans"/>
              </a:rPr>
              <a:t>7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CACACA"/>
                </a:solidFill>
                <a:latin typeface="establish Retrosans"/>
              </a:rPr>
              <a:t>8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CACACA"/>
                </a:solidFill>
                <a:latin typeface="establish Retrosans"/>
              </a:rPr>
              <a:t>9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CACACA"/>
                </a:solidFill>
                <a:latin typeface="establish Retrosans"/>
              </a:rPr>
              <a:t>10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CACACA"/>
                </a:solidFill>
                <a:latin typeface="establish Retrosans"/>
              </a:rPr>
              <a:t>11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CACACA"/>
                </a:solidFill>
                <a:latin typeface="establish Retrosans"/>
              </a:rPr>
              <a:t>12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CACACA"/>
                </a:solidFill>
                <a:latin typeface="establish Retrosans"/>
              </a:rPr>
              <a:t>13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CACACA"/>
                </a:solidFill>
                <a:latin typeface="establish Retrosans"/>
              </a:rPr>
              <a:t>14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CACACA"/>
                </a:solidFill>
                <a:latin typeface="establish Retrosans"/>
              </a:rPr>
              <a:t>15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CACACA"/>
                </a:solidFill>
                <a:latin typeface="establish Retrosans"/>
              </a:rPr>
              <a:t>16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CACACA"/>
                </a:solidFill>
                <a:latin typeface="establish Retrosans"/>
              </a:rPr>
              <a:t>17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CACACA"/>
                </a:solidFill>
                <a:latin typeface="establish Retrosans"/>
              </a:rPr>
              <a:t>18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CACACA"/>
                </a:solidFill>
                <a:latin typeface="establish Retrosans"/>
              </a:rPr>
              <a:t>19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CACACA"/>
                </a:solidFill>
                <a:latin typeface="establish Retrosans"/>
              </a:rPr>
              <a:t>20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CACACA"/>
                </a:solidFill>
                <a:latin typeface="establish Retrosans"/>
              </a:rPr>
              <a:t>21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5400" y="1485900"/>
            <a:ext cx="4508500" cy="381000"/>
          </a:xfrm>
          <a:prstGeom prst="rect">
            <a:avLst/>
          </a:prstGeom>
        </p:spPr>
        <p:txBody>
          <a:bodyPr anchor="t" rtlCol="false" lIns="0" tIns="27516" rIns="0" bIns="0"/>
          <a:lstStyle/>
          <a:p>
            <a:pPr algn="l" lvl="0">
              <a:lnSpc>
                <a:spcPct val="99600"/>
              </a:lnSpc>
            </a:pPr>
            <a:r>
              <a:rPr lang="en" sz="2166" b="false" i="false" u="none" strike="noStrike" spc="65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30700" y="7861300"/>
            <a:ext cx="13525500" cy="1854200"/>
          </a:xfrm>
          <a:prstGeom prst="rect">
            <a:avLst/>
          </a:prstGeom>
        </p:spPr>
        <p:txBody>
          <a:bodyPr anchor="t" rtlCol="false" lIns="0" tIns="145314" rIns="0" bIns="0"/>
          <a:lstStyle/>
          <a:p>
            <a:pPr algn="l" lvl="0">
              <a:lnSpc>
                <a:spcPct val="97940"/>
              </a:lnSpc>
            </a:pPr>
            <a:r>
              <a:rPr lang="en" sz="10401" b="false" i="false" u="none" strike="noStrike" spc="-624">
                <a:solidFill>
                  <a:srgbClr val="B96BC6"/>
                </a:solidFill>
                <a:ea typeface="SB AggroOTF Light"/>
              </a:rPr>
              <a:t>게임</a:t>
            </a:r>
            <a:r>
              <a:rPr lang="en-US" sz="10401" b="false" i="false" u="none" strike="noStrike" spc="-624">
                <a:solidFill>
                  <a:srgbClr val="B96BC6"/>
                </a:solidFill>
                <a:latin typeface="SB AggroOTF Light"/>
              </a:rPr>
              <a:t> </a:t>
            </a:r>
            <a:r>
              <a:rPr lang="ko-KR" sz="10401" b="false" i="false" u="none" strike="noStrike" spc="-624">
                <a:solidFill>
                  <a:srgbClr val="B96BC6"/>
                </a:solidFill>
                <a:ea typeface="SB AggroOTF Light"/>
              </a:rPr>
              <a:t>기획서</a:t>
            </a:r>
            <a:r>
              <a:rPr lang="en" sz="10401" b="false" i="false" u="none" strike="noStrike" spc="-624">
                <a:solidFill>
                  <a:srgbClr val="FFFFFF"/>
                </a:solidFill>
                <a:latin typeface="SB AggroOTF Light"/>
              </a:rPr>
              <a:t>  }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73300" y="5626100"/>
            <a:ext cx="6731000" cy="2616200"/>
          </a:xfrm>
          <a:prstGeom prst="rect">
            <a:avLst/>
          </a:prstGeom>
        </p:spPr>
        <p:txBody>
          <a:bodyPr anchor="t" rtlCol="false" lIns="0" tIns="205193" rIns="0" bIns="0"/>
          <a:lstStyle/>
          <a:p>
            <a:pPr algn="l" lvl="0">
              <a:lnSpc>
                <a:spcPct val="97940"/>
              </a:lnSpc>
            </a:pPr>
            <a:r>
              <a:rPr lang="en" sz="14688" b="false" i="false" u="none" strike="noStrike" spc="-588">
                <a:solidFill>
                  <a:srgbClr val="FFFFFF"/>
                </a:solidFill>
                <a:latin typeface="SB AggroOTF Light"/>
              </a:rPr>
              <a:t>{</a:t>
            </a:r>
            <a:r>
              <a:rPr lang="en" sz="14688" b="false" i="false" u="none" strike="noStrike" spc="-588">
                <a:solidFill>
                  <a:srgbClr val="E6FD72"/>
                </a:solidFill>
                <a:latin typeface="SB AggroOTF Light"/>
              </a:rPr>
              <a:t>2DGP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76500" y="10452100"/>
            <a:ext cx="5245100" cy="939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en" sz="2399" b="false" i="false" u="none" strike="noStrike" spc="168">
                <a:solidFill>
                  <a:srgbClr val="CACACA"/>
                </a:solidFill>
                <a:latin typeface="Elice DigitalBaeum OTF"/>
              </a:rPr>
              <a:t>// Ready to Start?</a:t>
            </a:r>
          </a:p>
          <a:p>
            <a:pPr algn="l" lvl="0">
              <a:lnSpc>
                <a:spcPct val="141100"/>
              </a:lnSpc>
            </a:pPr>
            <a:r>
              <a:rPr lang="en" sz="2399" b="false" i="false" u="none" strike="noStrike" spc="168">
                <a:solidFill>
                  <a:srgbClr val="CACACA"/>
                </a:solidFill>
                <a:latin typeface="Elice DigitalBaeum OTF"/>
              </a:rPr>
              <a:t>console.log(</a:t>
            </a:r>
            <a:r>
              <a:rPr lang="en" sz="2399" b="false" i="false" u="none" strike="noStrike" spc="168">
                <a:solidFill>
                  <a:srgbClr val="D37DFF"/>
                </a:solidFill>
                <a:latin typeface="Elice DigitalBaeum OTF"/>
              </a:rPr>
              <a:t>"Next Page"</a:t>
            </a:r>
            <a:r>
              <a:rPr lang="en" sz="2399" b="false" i="false" u="none" strike="noStrike" spc="168">
                <a:solidFill>
                  <a:srgbClr val="CACACA"/>
                </a:solidFill>
                <a:latin typeface="Elice DigitalBaeum OTF"/>
              </a:rPr>
              <a:t>);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76500" y="3962400"/>
            <a:ext cx="9804400" cy="939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en" sz="2399" b="false" i="false" u="none" strike="noStrike" spc="168">
                <a:solidFill>
                  <a:srgbClr val="CACACA"/>
                </a:solidFill>
                <a:latin typeface="Elice DigitalBaeum OTF"/>
              </a:rPr>
              <a:t>// Welcome to the Coding Plan</a:t>
            </a:r>
          </a:p>
          <a:p>
            <a:pPr algn="l" lvl="0">
              <a:lnSpc>
                <a:spcPct val="141100"/>
              </a:lnSpc>
            </a:pPr>
            <a:r>
              <a:rPr lang="en" sz="2399" b="false" i="false" u="none" strike="noStrike" spc="168">
                <a:solidFill>
                  <a:srgbClr val="CACACA"/>
                </a:solidFill>
                <a:latin typeface="Elice DigitalBaeum OTF"/>
              </a:rPr>
              <a:t>console.log(</a:t>
            </a:r>
            <a:r>
              <a:rPr lang="en" sz="2399" b="false" i="false" u="none" strike="noStrike" spc="168">
                <a:solidFill>
                  <a:srgbClr val="D37DFF"/>
                </a:solidFill>
                <a:latin typeface="Elice DigitalBaeum OTF"/>
              </a:rPr>
              <a:t>"Developer's Programming Plan"</a:t>
            </a:r>
            <a:r>
              <a:rPr lang="en" sz="2399" b="false" i="false" u="none" strike="noStrike" spc="168">
                <a:solidFill>
                  <a:srgbClr val="CACACA"/>
                </a:solidFill>
                <a:latin typeface="Elice DigitalBaeum OTF"/>
              </a:rPr>
              <a:t>);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76500" y="11836400"/>
            <a:ext cx="20396200" cy="622300"/>
          </a:xfrm>
          <a:prstGeom prst="rect">
            <a:avLst/>
          </a:prstGeom>
        </p:spPr>
        <p:txBody>
          <a:bodyPr anchor="t" rtlCol="false" lIns="0" tIns="112773" rIns="0" bIns="0"/>
          <a:lstStyle/>
          <a:p>
            <a:pPr algn="l" lvl="0">
              <a:lnSpc>
                <a:spcPct val="54779"/>
              </a:lnSpc>
            </a:pPr>
            <a:r>
              <a:rPr lang="en" sz="2399" b="false" i="false" u="none" strike="noStrike" spc="168">
                <a:solidFill>
                  <a:srgbClr val="CACACA"/>
                </a:solidFill>
                <a:latin typeface="Elice DigitalBaeum OTF"/>
              </a:rPr>
              <a:t>------------------------------------------------------------------------------------------------------------</a:t>
            </a:r>
          </a:p>
          <a:p>
            <a:pPr algn="l" lvl="0">
              <a:lnSpc>
                <a:spcPct val="54779"/>
              </a:lnSpc>
            </a:pPr>
            <a:r>
              <a:rPr lang="en" sz="2399" b="false" i="false" u="none" strike="noStrike" spc="168">
                <a:solidFill>
                  <a:srgbClr val="CACACA"/>
                </a:solidFill>
                <a:latin typeface="Elice DigitalBaeum OTF"/>
              </a:rPr>
              <a:t>------------------------------------------------------------------------------------------------------------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8DB5C6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0500" y="215900"/>
            <a:ext cx="24003000" cy="13500100"/>
          </a:xfrm>
          <a:prstGeom prst="rect">
            <a:avLst/>
          </a:prstGeom>
          <a:effectLst>
            <a:outerShdw dir="2700000" dist="0" blurRad="877389">
              <a:srgbClr val="000000">
                <a:alpha val="2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19800" y="2184400"/>
            <a:ext cx="17665700" cy="1092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1168400"/>
            <a:ext cx="22987000" cy="101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8500" y="2184400"/>
            <a:ext cx="4267200" cy="1092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84800" y="2184400"/>
            <a:ext cx="698500" cy="1092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84200" y="7620000"/>
            <a:ext cx="10922000" cy="25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384800" y="2565400"/>
            <a:ext cx="698500" cy="10223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8500" y="1181100"/>
            <a:ext cx="22987000" cy="1193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65700" y="2184400"/>
            <a:ext cx="431800" cy="10922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080000" y="4660900"/>
            <a:ext cx="203200" cy="194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9316700" y="1460500"/>
            <a:ext cx="4038600" cy="431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916400" y="1460500"/>
            <a:ext cx="2032000" cy="431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554700" y="1460500"/>
            <a:ext cx="406400" cy="431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745200" y="1663700"/>
            <a:ext cx="139700" cy="139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01700" y="3289300"/>
            <a:ext cx="241300" cy="241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78700" y="6540500"/>
            <a:ext cx="4419600" cy="2679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378700" y="6540500"/>
            <a:ext cx="4419600" cy="431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379200" y="6540500"/>
            <a:ext cx="406400" cy="431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569700" y="6756400"/>
            <a:ext cx="139700" cy="139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687300" y="6540500"/>
            <a:ext cx="4419600" cy="2679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687300" y="6540500"/>
            <a:ext cx="4419600" cy="431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6687800" y="6540500"/>
            <a:ext cx="406400" cy="431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6878300" y="6756400"/>
            <a:ext cx="139700" cy="139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995900" y="6540500"/>
            <a:ext cx="4419600" cy="2679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7995900" y="6540500"/>
            <a:ext cx="4419600" cy="4318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1996400" y="6540500"/>
            <a:ext cx="406400" cy="431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2186900" y="6756400"/>
            <a:ext cx="139700" cy="1397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9812000" y="1498600"/>
            <a:ext cx="3302000" cy="355600"/>
          </a:xfrm>
          <a:prstGeom prst="rect">
            <a:avLst/>
          </a:prstGeom>
        </p:spPr>
        <p:txBody>
          <a:bodyPr anchor="t" rtlCol="false" lIns="0" tIns="24976" rIns="0" bIns="0"/>
          <a:lstStyle/>
          <a:p>
            <a:pPr algn="r" lvl="0">
              <a:lnSpc>
                <a:spcPct val="99600"/>
              </a:lnSpc>
            </a:pPr>
            <a:r>
              <a:rPr lang="en-US" sz="1966" b="false" i="false" u="none" strike="noStrike" spc="59">
                <a:solidFill>
                  <a:srgbClr val="CACACA"/>
                </a:solidFill>
                <a:latin typeface="establish Retrosans"/>
              </a:rPr>
              <a:t>2024184004 </a:t>
            </a:r>
            <a:r>
              <a:rPr lang="ko-KR" sz="1966" b="false" i="false" u="none" strike="noStrike" spc="59">
                <a:solidFill>
                  <a:srgbClr val="CACACA"/>
                </a:solidFill>
                <a:ea typeface="establish Retrosans"/>
              </a:rPr>
              <a:t>김지아</a:t>
            </a:r>
            <a:r>
              <a:rPr lang="en-US" sz="1966" b="false" i="false" u="none" strike="noStrike" spc="59">
                <a:solidFill>
                  <a:srgbClr val="CACACA"/>
                </a:solidFill>
                <a:latin typeface="establish Retrosans"/>
              </a:rPr>
              <a:t>      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081500" y="1498600"/>
            <a:ext cx="1473200" cy="355600"/>
          </a:xfrm>
          <a:prstGeom prst="rect">
            <a:avLst/>
          </a:prstGeom>
        </p:spPr>
        <p:txBody>
          <a:bodyPr anchor="t" rtlCol="false" lIns="0" tIns="24976" rIns="0" bIns="0"/>
          <a:lstStyle/>
          <a:p>
            <a:pPr algn="l" lvl="0">
              <a:lnSpc>
                <a:spcPct val="99600"/>
              </a:lnSpc>
            </a:pPr>
            <a:r>
              <a:rPr lang="en" sz="1966" b="false" i="false" u="none" strike="noStrike" spc="59">
                <a:solidFill>
                  <a:srgbClr val="2E3D4F"/>
                </a:solidFill>
                <a:latin typeface="establish Retrosans"/>
              </a:rPr>
              <a:t>2025. 10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378700" y="5080000"/>
            <a:ext cx="9855200" cy="939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1100"/>
              </a:lnSpc>
            </a:pPr>
            <a:r>
              <a:rPr lang="en" sz="2399" b="false" i="false" u="none" strike="noStrike" spc="168">
                <a:solidFill>
                  <a:srgbClr val="CACACA"/>
                </a:solidFill>
                <a:latin typeface="Elice DigitalBaeum OTF"/>
              </a:rPr>
              <a:t>// Table of Contents</a:t>
            </a:r>
          </a:p>
          <a:p>
            <a:pPr algn="l" lvl="0">
              <a:lnSpc>
                <a:spcPct val="141100"/>
              </a:lnSpc>
            </a:pPr>
            <a:r>
              <a:rPr lang="en" sz="2399" b="false" i="false" u="none" strike="noStrike" spc="168">
                <a:solidFill>
                  <a:srgbClr val="CACACA"/>
                </a:solidFill>
                <a:latin typeface="Elice DigitalBaeum OTF"/>
              </a:rPr>
              <a:t>const </a:t>
            </a:r>
            <a:r>
              <a:rPr lang="en" sz="2399" b="false" i="false" u="none" strike="noStrike" spc="168">
                <a:solidFill>
                  <a:srgbClr val="E6FD72"/>
                </a:solidFill>
                <a:latin typeface="Elice DigitalBaeum OTF"/>
              </a:rPr>
              <a:t>contents = [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33500" y="3124200"/>
            <a:ext cx="3898900" cy="1054100"/>
          </a:xfrm>
          <a:prstGeom prst="rect">
            <a:avLst/>
          </a:prstGeom>
        </p:spPr>
        <p:txBody>
          <a:bodyPr anchor="t" rtlCol="false" lIns="0" tIns="82949" rIns="0" bIns="0"/>
          <a:lstStyle/>
          <a:p>
            <a:pPr algn="l" lvl="0">
              <a:lnSpc>
                <a:spcPct val="97940"/>
              </a:lnSpc>
            </a:pPr>
            <a:r>
              <a:rPr lang="ko-KR" sz="5937" b="false" i="false" u="none" strike="noStrike" spc="-238">
                <a:solidFill>
                  <a:srgbClr val="FFFFFF"/>
                </a:solidFill>
                <a:ea typeface="SB AggroOTF Light"/>
              </a:rPr>
              <a:t>기획안</a:t>
            </a:r>
            <a:r>
              <a:rPr lang="en-US" sz="5937" b="false" i="false" u="none" strike="noStrike" spc="-238">
                <a:solidFill>
                  <a:srgbClr val="FFFFFF"/>
                </a:solidFill>
                <a:latin typeface="SB AggroOTF Light"/>
              </a:rPr>
              <a:t> </a:t>
            </a:r>
            <a:r>
              <a:rPr lang="ko-KR" sz="5937" b="false" i="false" u="none" strike="noStrike" spc="-238">
                <a:solidFill>
                  <a:srgbClr val="FFFFFF"/>
                </a:solidFill>
                <a:ea typeface="SB AggroOTF Light"/>
              </a:rPr>
              <a:t>목차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8008600" y="7404100"/>
            <a:ext cx="4394200" cy="901700"/>
          </a:xfrm>
          <a:prstGeom prst="rect">
            <a:avLst/>
          </a:prstGeom>
        </p:spPr>
        <p:txBody>
          <a:bodyPr anchor="t" rtlCol="false" lIns="0" tIns="70780" rIns="0" bIns="0"/>
          <a:lstStyle/>
          <a:p>
            <a:pPr algn="ctr" lvl="0">
              <a:lnSpc>
                <a:spcPct val="97940"/>
              </a:lnSpc>
            </a:pPr>
            <a:r>
              <a:rPr lang="ko-KR" sz="5066" b="false" i="false" u="none" strike="noStrike" spc="-202">
                <a:solidFill>
                  <a:srgbClr val="E6FD72"/>
                </a:solidFill>
                <a:ea typeface="SB AggroOTF Light"/>
              </a:rPr>
              <a:t>개발</a:t>
            </a:r>
            <a:r>
              <a:rPr lang="en-US" sz="5066" b="false" i="false" u="none" strike="noStrike" spc="-202">
                <a:solidFill>
                  <a:srgbClr val="E6FD72"/>
                </a:solidFill>
                <a:latin typeface="SB AggroOTF Light"/>
              </a:rPr>
              <a:t> </a:t>
            </a:r>
            <a:r>
              <a:rPr lang="ko-KR" sz="5066" b="false" i="false" u="none" strike="noStrike" spc="-202">
                <a:solidFill>
                  <a:srgbClr val="E6FD72"/>
                </a:solidFill>
                <a:ea typeface="SB AggroOTF Light"/>
              </a:rPr>
              <a:t>일정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8186400" y="6604000"/>
            <a:ext cx="3136900" cy="317500"/>
          </a:xfrm>
          <a:prstGeom prst="rect">
            <a:avLst/>
          </a:prstGeom>
        </p:spPr>
        <p:txBody>
          <a:bodyPr anchor="t" rtlCol="false" lIns="0" tIns="22436" rIns="0" bIns="0"/>
          <a:lstStyle/>
          <a:p>
            <a:pPr algn="l" lvl="0">
              <a:lnSpc>
                <a:spcPct val="99600"/>
              </a:lnSpc>
            </a:pPr>
            <a:r>
              <a:rPr lang="en" sz="1766" b="false" i="false" u="none" strike="noStrike" spc="35">
                <a:solidFill>
                  <a:srgbClr val="2E3D4F"/>
                </a:solidFill>
                <a:latin typeface="establish Retrosans"/>
              </a:rPr>
              <a:t>contents  03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700000" y="7404100"/>
            <a:ext cx="4394200" cy="1663700"/>
          </a:xfrm>
          <a:prstGeom prst="rect">
            <a:avLst/>
          </a:prstGeom>
        </p:spPr>
        <p:txBody>
          <a:bodyPr anchor="t" rtlCol="false" lIns="0" tIns="70780" rIns="0" bIns="0"/>
          <a:lstStyle/>
          <a:p>
            <a:pPr algn="ctr" lvl="0">
              <a:lnSpc>
                <a:spcPct val="97940"/>
              </a:lnSpc>
            </a:pPr>
            <a:r>
              <a:rPr lang="ko-KR" sz="5066" b="false" i="false" u="none" strike="noStrike" spc="-202">
                <a:solidFill>
                  <a:srgbClr val="E6FD72"/>
                </a:solidFill>
                <a:ea typeface="SB AggroOTF Light"/>
              </a:rPr>
              <a:t>예상</a:t>
            </a:r>
            <a:r>
              <a:rPr lang="en-US" sz="5066" b="false" i="false" u="none" strike="noStrike" spc="-202">
                <a:solidFill>
                  <a:srgbClr val="E6FD72"/>
                </a:solidFill>
                <a:latin typeface="SB AggroOTF Light"/>
              </a:rPr>
              <a:t> </a:t>
            </a:r>
            <a:r>
              <a:rPr lang="ko-KR" sz="5066" b="false" i="false" u="none" strike="noStrike" spc="-202">
                <a:solidFill>
                  <a:srgbClr val="E6FD72"/>
                </a:solidFill>
                <a:ea typeface="SB AggroOTF Light"/>
              </a:rPr>
              <a:t>게임</a:t>
            </a:r>
            <a:r>
              <a:rPr lang="en-US" sz="5066" b="false" i="false" u="none" strike="noStrike" spc="-202">
                <a:solidFill>
                  <a:srgbClr val="E6FD72"/>
                </a:solidFill>
                <a:latin typeface="SB AggroOTF Light"/>
              </a:rPr>
              <a:t> </a:t>
            </a:r>
            <a:r>
              <a:rPr lang="ko-KR" sz="5066" b="false" i="false" u="none" strike="noStrike" spc="-202">
                <a:solidFill>
                  <a:srgbClr val="E6FD72"/>
                </a:solidFill>
                <a:ea typeface="SB AggroOTF Light"/>
              </a:rPr>
              <a:t>진행</a:t>
            </a:r>
            <a:r>
              <a:rPr lang="en-US" sz="5066" b="false" i="false" u="none" strike="noStrike" spc="-202">
                <a:solidFill>
                  <a:srgbClr val="E6FD72"/>
                </a:solidFill>
                <a:latin typeface="SB AggroOTF Light"/>
              </a:rPr>
              <a:t> </a:t>
            </a:r>
            <a:r>
              <a:rPr lang="ko-KR" sz="5066" b="false" i="false" u="none" strike="noStrike" spc="-202">
                <a:solidFill>
                  <a:srgbClr val="E6FD72"/>
                </a:solidFill>
                <a:ea typeface="SB AggroOTF Light"/>
              </a:rPr>
              <a:t>흐름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877800" y="6604000"/>
            <a:ext cx="3136900" cy="317500"/>
          </a:xfrm>
          <a:prstGeom prst="rect">
            <a:avLst/>
          </a:prstGeom>
        </p:spPr>
        <p:txBody>
          <a:bodyPr anchor="t" rtlCol="false" lIns="0" tIns="22436" rIns="0" bIns="0"/>
          <a:lstStyle/>
          <a:p>
            <a:pPr algn="l" lvl="0">
              <a:lnSpc>
                <a:spcPct val="99600"/>
              </a:lnSpc>
            </a:pPr>
            <a:r>
              <a:rPr lang="en" sz="1766" b="false" i="false" u="none" strike="noStrike" spc="35">
                <a:solidFill>
                  <a:srgbClr val="2E3D4F"/>
                </a:solidFill>
                <a:latin typeface="establish Retrosans"/>
              </a:rPr>
              <a:t>contents  02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391400" y="7404100"/>
            <a:ext cx="4394200" cy="901700"/>
          </a:xfrm>
          <a:prstGeom prst="rect">
            <a:avLst/>
          </a:prstGeom>
        </p:spPr>
        <p:txBody>
          <a:bodyPr anchor="t" rtlCol="false" lIns="0" tIns="70780" rIns="0" bIns="0"/>
          <a:lstStyle/>
          <a:p>
            <a:pPr algn="ctr" lvl="0">
              <a:lnSpc>
                <a:spcPct val="97940"/>
              </a:lnSpc>
            </a:pPr>
            <a:r>
              <a:rPr lang="ko-KR" sz="5066" b="false" i="false" u="none" strike="noStrike" spc="-202">
                <a:solidFill>
                  <a:srgbClr val="E6FD72"/>
                </a:solidFill>
                <a:ea typeface="SB AggroOTF Light"/>
              </a:rPr>
              <a:t>게임</a:t>
            </a:r>
            <a:r>
              <a:rPr lang="en-US" sz="5066" b="false" i="false" u="none" strike="noStrike" spc="-202">
                <a:solidFill>
                  <a:srgbClr val="E6FD72"/>
                </a:solidFill>
                <a:latin typeface="SB AggroOTF Light"/>
              </a:rPr>
              <a:t> </a:t>
            </a:r>
            <a:r>
              <a:rPr lang="ko-KR" sz="5066" b="false" i="false" u="none" strike="noStrike" spc="-202">
                <a:solidFill>
                  <a:srgbClr val="E6FD72"/>
                </a:solidFill>
                <a:ea typeface="SB AggroOTF Light"/>
              </a:rPr>
              <a:t>컨셉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569200" y="6604000"/>
            <a:ext cx="3136900" cy="317500"/>
          </a:xfrm>
          <a:prstGeom prst="rect">
            <a:avLst/>
          </a:prstGeom>
        </p:spPr>
        <p:txBody>
          <a:bodyPr anchor="t" rtlCol="false" lIns="0" tIns="22436" rIns="0" bIns="0"/>
          <a:lstStyle/>
          <a:p>
            <a:pPr algn="l" lvl="0">
              <a:lnSpc>
                <a:spcPct val="99600"/>
              </a:lnSpc>
            </a:pPr>
            <a:r>
              <a:rPr lang="en" sz="1766" b="false" i="false" u="none" strike="noStrike" spc="35">
                <a:solidFill>
                  <a:srgbClr val="2E3D4F"/>
                </a:solidFill>
                <a:latin typeface="establish Retrosans"/>
              </a:rPr>
              <a:t>contents  01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95400" y="1485900"/>
            <a:ext cx="4508500" cy="381000"/>
          </a:xfrm>
          <a:prstGeom prst="rect">
            <a:avLst/>
          </a:prstGeom>
        </p:spPr>
        <p:txBody>
          <a:bodyPr anchor="t" rtlCol="false" lIns="0" tIns="27516" rIns="0" bIns="0"/>
          <a:lstStyle/>
          <a:p>
            <a:pPr algn="l" lvl="0">
              <a:lnSpc>
                <a:spcPct val="99600"/>
              </a:lnSpc>
            </a:pPr>
            <a:r>
              <a:rPr lang="en" sz="2166" b="false" i="false" u="none" strike="noStrike" spc="65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8DB5C6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0500" y="215900"/>
            <a:ext cx="24003000" cy="13500100"/>
          </a:xfrm>
          <a:prstGeom prst="rect">
            <a:avLst/>
          </a:prstGeom>
          <a:effectLst>
            <a:outerShdw dir="2700000" dist="0" blurRad="877389">
              <a:srgbClr val="000000">
                <a:alpha val="2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19800" y="2184400"/>
            <a:ext cx="17665700" cy="1092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1168400"/>
            <a:ext cx="22987000" cy="101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8500" y="2184400"/>
            <a:ext cx="4267200" cy="1092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84800" y="2184400"/>
            <a:ext cx="698500" cy="1092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84200" y="7620000"/>
            <a:ext cx="10922000" cy="25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384800" y="2565400"/>
            <a:ext cx="698500" cy="10223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8500" y="1181100"/>
            <a:ext cx="22987000" cy="1193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65700" y="2184400"/>
            <a:ext cx="431800" cy="10922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080000" y="4660900"/>
            <a:ext cx="203200" cy="194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9316700" y="1460500"/>
            <a:ext cx="4038600" cy="431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916400" y="1460500"/>
            <a:ext cx="2032000" cy="431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554700" y="1460500"/>
            <a:ext cx="406400" cy="431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745200" y="1663700"/>
            <a:ext cx="139700" cy="139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01700" y="3289300"/>
            <a:ext cx="241300" cy="241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204700" y="4940300"/>
            <a:ext cx="10172700" cy="1206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327900" y="4940300"/>
            <a:ext cx="4546600" cy="1206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467600" y="5067300"/>
            <a:ext cx="4279900" cy="952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204700" y="6502400"/>
            <a:ext cx="10172700" cy="1206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327900" y="6502400"/>
            <a:ext cx="4546600" cy="1206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467600" y="6629400"/>
            <a:ext cx="4279900" cy="952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204700" y="8064500"/>
            <a:ext cx="10172700" cy="3441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327900" y="8064500"/>
            <a:ext cx="4546600" cy="1206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467600" y="8191500"/>
            <a:ext cx="4279900" cy="952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22136100" y="5918200"/>
            <a:ext cx="241300" cy="241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2123400" y="7454900"/>
            <a:ext cx="241300" cy="241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2123400" y="11252200"/>
            <a:ext cx="241300" cy="2413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7708900" y="6858000"/>
            <a:ext cx="3784600" cy="533400"/>
          </a:xfrm>
          <a:prstGeom prst="rect">
            <a:avLst/>
          </a:prstGeom>
        </p:spPr>
        <p:txBody>
          <a:bodyPr anchor="t" rtlCol="false" lIns="0" tIns="18838" rIns="0" bIns="0"/>
          <a:lstStyle/>
          <a:p>
            <a:pPr algn="ctr" lvl="0">
              <a:lnSpc>
                <a:spcPct val="107899"/>
              </a:lnSpc>
            </a:pPr>
            <a:r>
              <a:rPr lang="en-US" sz="2966" b="false" i="false" u="none" strike="noStrike">
                <a:solidFill>
                  <a:srgbClr val="FFFFFF"/>
                </a:solidFill>
                <a:latin typeface="SB AggroOTF Light"/>
              </a:rPr>
              <a:t>&lt;-- </a:t>
            </a:r>
            <a:r>
              <a:rPr lang="ko-KR" sz="2966" b="false" i="false" u="none" strike="noStrike">
                <a:solidFill>
                  <a:srgbClr val="FFFFFF"/>
                </a:solidFill>
                <a:ea typeface="SB AggroOTF Light"/>
              </a:rPr>
              <a:t>게임</a:t>
            </a:r>
            <a:r>
              <a:rPr lang="en-US" sz="2966" b="false" i="false" u="none" strike="noStrike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66" b="false" i="false" u="none" strike="noStrike">
                <a:solidFill>
                  <a:srgbClr val="FFFFFF"/>
                </a:solidFill>
                <a:ea typeface="SB AggroOTF Light"/>
              </a:rPr>
              <a:t>컨셉</a:t>
            </a:r>
            <a:r>
              <a:rPr lang="en-US" sz="2966" b="false" i="false" u="none" strike="noStrike">
                <a:solidFill>
                  <a:srgbClr val="FFFFFF"/>
                </a:solidFill>
                <a:latin typeface="SB AggroOTF Light"/>
              </a:rPr>
              <a:t> --&gt;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331700" y="6604000"/>
            <a:ext cx="8940800" cy="9652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4026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66" b="false" i="false" u="none" strike="noStrike" spc="123">
                <a:solidFill>
                  <a:srgbClr val="FFFFFF"/>
                </a:solidFill>
                <a:ea typeface="establish Retrosans"/>
              </a:rPr>
              <a:t>몬스터를</a:t>
            </a:r>
            <a:r>
              <a:rPr lang="en-US" sz="2466" b="false" i="false" u="none" strike="noStrike" spc="123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2466" b="false" i="false" u="none" strike="noStrike" spc="123">
                <a:solidFill>
                  <a:srgbClr val="FFFFFF"/>
                </a:solidFill>
                <a:ea typeface="establish Retrosans"/>
              </a:rPr>
              <a:t>처치하여</a:t>
            </a:r>
            <a:r>
              <a:rPr lang="en-US" sz="2466" b="false" i="false" u="none" strike="noStrike" spc="123">
                <a:solidFill>
                  <a:srgbClr val="FFFFFF"/>
                </a:solidFill>
                <a:latin typeface="establish Retrosans"/>
              </a:rPr>
              <a:t> </a:t>
            </a:r>
            <a:r>
              <a:rPr lang="ko-KR" sz="2466" b="false" i="false" u="none" strike="noStrike" spc="123">
                <a:solidFill>
                  <a:srgbClr val="FFFFFF"/>
                </a:solidFill>
                <a:ea typeface="establish Retrosans"/>
              </a:rPr>
              <a:t>레벨</a:t>
            </a:r>
            <a:r>
              <a:rPr lang="en-US" sz="2466" b="false" i="false" u="none" strike="noStrike" spc="123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2466" b="false" i="false" u="none" strike="noStrike" spc="123">
                <a:solidFill>
                  <a:srgbClr val="FFFFFF"/>
                </a:solidFill>
                <a:ea typeface="establish Retrosans"/>
              </a:rPr>
              <a:t>업과</a:t>
            </a:r>
            <a:r>
              <a:rPr lang="en-US" sz="2466" b="false" i="false" u="none" strike="noStrike" spc="123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2466" b="false" i="false" u="none" strike="noStrike" spc="123">
                <a:solidFill>
                  <a:srgbClr val="FFFFFF"/>
                </a:solidFill>
                <a:ea typeface="establish Retrosans"/>
              </a:rPr>
              <a:t>장비를</a:t>
            </a:r>
            <a:r>
              <a:rPr lang="en-US" sz="2466" b="false" i="false" u="none" strike="noStrike" spc="123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2466" b="false" i="false" u="none" strike="noStrike" spc="123">
                <a:solidFill>
                  <a:srgbClr val="FFFFFF"/>
                </a:solidFill>
                <a:ea typeface="establish Retrosans"/>
              </a:rPr>
              <a:t>통해</a:t>
            </a:r>
            <a:r>
              <a:rPr lang="en-US" sz="2466" b="false" i="false" u="none" strike="noStrike" spc="123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2466" b="false" i="false" u="none" strike="noStrike" spc="123">
                <a:solidFill>
                  <a:srgbClr val="FFFFFF"/>
                </a:solidFill>
                <a:ea typeface="establish Retrosans"/>
              </a:rPr>
              <a:t>성장하여</a:t>
            </a:r>
            <a:br>
              <a:rPr lang="ko-KR" sz="2466" b="false" i="false" u="none" strike="noStrike" spc="123">
                <a:solidFill>
                  <a:srgbClr val="FFFFFF"/>
                </a:solidFill>
                <a:ea typeface="establish Retrosans"/>
              </a:rPr>
            </a:br>
            <a:r>
              <a:rPr lang="ko-KR" sz="2466" b="false" i="false" u="none" strike="noStrike" spc="123">
                <a:solidFill>
                  <a:srgbClr val="FFFFFF"/>
                </a:solidFill>
                <a:ea typeface="establish Retrosans"/>
              </a:rPr>
              <a:t>스테이지를</a:t>
            </a:r>
            <a:r>
              <a:rPr lang="en-US" sz="2466" b="false" i="false" u="none" strike="noStrike" spc="123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2466" b="false" i="false" u="none" strike="noStrike" spc="123">
                <a:solidFill>
                  <a:srgbClr val="FFFFFF"/>
                </a:solidFill>
                <a:ea typeface="establish Retrosans"/>
              </a:rPr>
              <a:t>클리어하는</a:t>
            </a:r>
            <a:r>
              <a:rPr lang="en-US" sz="2466" b="false" i="false" u="none" strike="noStrike" spc="123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2466" b="false" i="false" u="none" strike="noStrike" spc="123">
                <a:solidFill>
                  <a:srgbClr val="FFFFFF"/>
                </a:solidFill>
                <a:ea typeface="establish Retrosans"/>
              </a:rPr>
              <a:t>게임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812000" y="1498600"/>
            <a:ext cx="3302000" cy="355600"/>
          </a:xfrm>
          <a:prstGeom prst="rect">
            <a:avLst/>
          </a:prstGeom>
        </p:spPr>
        <p:txBody>
          <a:bodyPr anchor="t" rtlCol="false" lIns="0" tIns="24976" rIns="0" bIns="0"/>
          <a:lstStyle/>
          <a:p>
            <a:pPr algn="r" lvl="0">
              <a:lnSpc>
                <a:spcPct val="99600"/>
              </a:lnSpc>
            </a:pPr>
            <a:r>
              <a:rPr lang="en-US" sz="1966" b="false" i="false" u="none" strike="noStrike" spc="59">
                <a:solidFill>
                  <a:srgbClr val="CACACA"/>
                </a:solidFill>
                <a:latin typeface="establish Retrosans"/>
              </a:rPr>
              <a:t>2024184004 </a:t>
            </a:r>
            <a:r>
              <a:rPr lang="ko-KR" sz="1966" b="false" i="false" u="none" strike="noStrike" spc="59">
                <a:solidFill>
                  <a:srgbClr val="CACACA"/>
                </a:solidFill>
                <a:ea typeface="establish Retrosans"/>
              </a:rPr>
              <a:t>김지아</a:t>
            </a:r>
            <a:r>
              <a:rPr lang="en-US" sz="1966" b="false" i="false" u="none" strike="noStrike" spc="59">
                <a:solidFill>
                  <a:srgbClr val="CACACA"/>
                </a:solidFill>
                <a:latin typeface="establish Retrosans"/>
              </a:rPr>
              <a:t>      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081500" y="1498600"/>
            <a:ext cx="1473200" cy="355600"/>
          </a:xfrm>
          <a:prstGeom prst="rect">
            <a:avLst/>
          </a:prstGeom>
        </p:spPr>
        <p:txBody>
          <a:bodyPr anchor="t" rtlCol="false" lIns="0" tIns="24976" rIns="0" bIns="0"/>
          <a:lstStyle/>
          <a:p>
            <a:pPr algn="l" lvl="0">
              <a:lnSpc>
                <a:spcPct val="99600"/>
              </a:lnSpc>
            </a:pPr>
            <a:r>
              <a:rPr lang="en" sz="1966" b="false" i="false" u="none" strike="noStrike" spc="59">
                <a:solidFill>
                  <a:srgbClr val="2E3D4F"/>
                </a:solidFill>
                <a:latin typeface="establish Retrosans"/>
              </a:rPr>
              <a:t>2025. 10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708900" y="8420100"/>
            <a:ext cx="3784600" cy="533400"/>
          </a:xfrm>
          <a:prstGeom prst="rect">
            <a:avLst/>
          </a:prstGeom>
        </p:spPr>
        <p:txBody>
          <a:bodyPr anchor="t" rtlCol="false" lIns="0" tIns="18838" rIns="0" bIns="0"/>
          <a:lstStyle/>
          <a:p>
            <a:pPr algn="ctr" lvl="0">
              <a:lnSpc>
                <a:spcPct val="107899"/>
              </a:lnSpc>
            </a:pPr>
            <a:r>
              <a:rPr lang="en-US" sz="2966" b="false" i="false" u="none" strike="noStrike">
                <a:solidFill>
                  <a:srgbClr val="FFFFFF"/>
                </a:solidFill>
                <a:latin typeface="SB AggroOTF Light"/>
              </a:rPr>
              <a:t>&lt;-- </a:t>
            </a:r>
            <a:r>
              <a:rPr lang="ko-KR" sz="2966" b="false" i="false" u="none" strike="noStrike">
                <a:solidFill>
                  <a:srgbClr val="FFFFFF"/>
                </a:solidFill>
                <a:ea typeface="SB AggroOTF Light"/>
              </a:rPr>
              <a:t>재미</a:t>
            </a:r>
            <a:r>
              <a:rPr lang="en-US" sz="2966" b="false" i="false" u="none" strike="noStrike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66" b="false" i="false" u="none" strike="noStrike">
                <a:solidFill>
                  <a:srgbClr val="FFFFFF"/>
                </a:solidFill>
                <a:ea typeface="SB AggroOTF Light"/>
              </a:rPr>
              <a:t>요소</a:t>
            </a:r>
            <a:r>
              <a:rPr lang="en-US" sz="2966" b="false" i="false" u="none" strike="noStrike">
                <a:solidFill>
                  <a:srgbClr val="FFFFFF"/>
                </a:solidFill>
                <a:latin typeface="SB AggroOTF Light"/>
              </a:rPr>
              <a:t> --&gt;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547600" y="8382000"/>
            <a:ext cx="8953500" cy="27686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7180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66" b="false" i="false" u="none" strike="noStrike" spc="-86">
                <a:solidFill>
                  <a:srgbClr val="FFFFFF"/>
                </a:solidFill>
                <a:ea typeface="Elice DigitalBaeum OTF"/>
              </a:rPr>
              <a:t>도전과</a:t>
            </a:r>
            <a:r>
              <a:rPr lang="en-US" sz="2866" b="false" i="false" u="none" strike="noStrike" spc="-86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866" b="false" i="false" u="none" strike="noStrike" spc="-86">
                <a:solidFill>
                  <a:srgbClr val="FFFFFF"/>
                </a:solidFill>
                <a:ea typeface="Elice DigitalBaeum OTF"/>
              </a:rPr>
              <a:t>성취</a:t>
            </a:r>
          </a:p>
          <a:p>
            <a:pPr algn="l" lvl="1" indent="-342900" marL="342900">
              <a:lnSpc>
                <a:spcPct val="17180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66" b="false" i="false" u="none" strike="noStrike" spc="-86">
                <a:solidFill>
                  <a:srgbClr val="FFFFFF"/>
                </a:solidFill>
                <a:ea typeface="Elice DigitalBaeum OTF"/>
              </a:rPr>
              <a:t>빌드와</a:t>
            </a:r>
            <a:r>
              <a:rPr lang="en-US" sz="2866" b="false" i="false" u="none" strike="noStrike" spc="-86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866" b="false" i="false" u="none" strike="noStrike" spc="-86">
                <a:solidFill>
                  <a:srgbClr val="FFFFFF"/>
                </a:solidFill>
                <a:ea typeface="Elice DigitalBaeum OTF"/>
              </a:rPr>
              <a:t>전략의</a:t>
            </a:r>
            <a:r>
              <a:rPr lang="en-US" sz="2866" b="false" i="false" u="none" strike="noStrike" spc="-86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866" b="false" i="false" u="none" strike="noStrike" spc="-86">
                <a:solidFill>
                  <a:srgbClr val="FFFFFF"/>
                </a:solidFill>
                <a:ea typeface="Elice DigitalBaeum OTF"/>
              </a:rPr>
              <a:t>다양성</a:t>
            </a:r>
          </a:p>
          <a:p>
            <a:pPr algn="l" lvl="1" indent="-342900" marL="342900">
              <a:lnSpc>
                <a:spcPct val="17180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66" b="false" i="false" u="none" strike="noStrike" spc="-86">
                <a:solidFill>
                  <a:srgbClr val="FFFFFF"/>
                </a:solidFill>
                <a:ea typeface="Elice DigitalBaeum OTF"/>
              </a:rPr>
              <a:t>파밍과</a:t>
            </a:r>
            <a:r>
              <a:rPr lang="en-US" sz="2866" b="false" i="false" u="none" strike="noStrike" spc="-86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866" b="false" i="false" u="none" strike="noStrike" spc="-86">
                <a:solidFill>
                  <a:srgbClr val="FFFFFF"/>
                </a:solidFill>
                <a:ea typeface="Elice DigitalBaeum OTF"/>
              </a:rPr>
              <a:t>랜덤</a:t>
            </a:r>
            <a:r>
              <a:rPr lang="en-US" sz="2866" b="false" i="false" u="none" strike="noStrike" spc="-86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866" b="false" i="false" u="none" strike="noStrike" spc="-86">
                <a:solidFill>
                  <a:srgbClr val="FFFFFF"/>
                </a:solidFill>
                <a:ea typeface="Elice DigitalBaeum OTF"/>
              </a:rPr>
              <a:t>보상</a:t>
            </a:r>
          </a:p>
          <a:p>
            <a:pPr algn="l" lvl="1" indent="-342900" marL="342900">
              <a:lnSpc>
                <a:spcPct val="17180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66" b="false" i="false" u="none" strike="noStrike" spc="-86">
                <a:solidFill>
                  <a:srgbClr val="FFFFFF"/>
                </a:solidFill>
                <a:ea typeface="Elice DigitalBaeum OTF"/>
              </a:rPr>
              <a:t>한계가</a:t>
            </a:r>
            <a:r>
              <a:rPr lang="en-US" sz="2866" b="false" i="false" u="none" strike="noStrike" spc="-86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866" b="false" i="false" u="none" strike="noStrike" spc="-86">
                <a:solidFill>
                  <a:srgbClr val="FFFFFF"/>
                </a:solidFill>
                <a:ea typeface="Elice DigitalBaeum OTF"/>
              </a:rPr>
              <a:t>없는</a:t>
            </a:r>
            <a:r>
              <a:rPr lang="en-US" sz="2866" b="false" i="false" u="none" strike="noStrike" spc="-86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866" b="false" i="false" u="none" strike="noStrike" spc="-86">
                <a:solidFill>
                  <a:srgbClr val="FFFFFF"/>
                </a:solidFill>
                <a:ea typeface="Elice DigitalBaeum OTF"/>
              </a:rPr>
              <a:t>성장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33500" y="3124200"/>
            <a:ext cx="3898900" cy="1054100"/>
          </a:xfrm>
          <a:prstGeom prst="rect">
            <a:avLst/>
          </a:prstGeom>
        </p:spPr>
        <p:txBody>
          <a:bodyPr anchor="t" rtlCol="false" lIns="0" tIns="82949" rIns="0" bIns="0"/>
          <a:lstStyle/>
          <a:p>
            <a:pPr algn="l" lvl="0">
              <a:lnSpc>
                <a:spcPct val="97940"/>
              </a:lnSpc>
            </a:pPr>
            <a:r>
              <a:rPr lang="ko-KR" sz="5937" b="false" i="false" u="none" strike="noStrike" spc="-238">
                <a:solidFill>
                  <a:srgbClr val="FFFFFF"/>
                </a:solidFill>
                <a:ea typeface="SB AggroOTF Light"/>
              </a:rPr>
              <a:t>게임</a:t>
            </a:r>
            <a:r>
              <a:rPr lang="en-US" sz="5937" b="false" i="false" u="none" strike="noStrike" spc="-238">
                <a:solidFill>
                  <a:srgbClr val="FFFFFF"/>
                </a:solidFill>
                <a:latin typeface="SB AggroOTF Light"/>
              </a:rPr>
              <a:t> </a:t>
            </a:r>
            <a:r>
              <a:rPr lang="ko-KR" sz="5937" b="false" i="false" u="none" strike="noStrike" spc="-238">
                <a:solidFill>
                  <a:srgbClr val="FFFFFF"/>
                </a:solidFill>
                <a:ea typeface="SB AggroOTF Light"/>
              </a:rPr>
              <a:t>컨셉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708900" y="5295900"/>
            <a:ext cx="3784600" cy="533400"/>
          </a:xfrm>
          <a:prstGeom prst="rect">
            <a:avLst/>
          </a:prstGeom>
        </p:spPr>
        <p:txBody>
          <a:bodyPr anchor="t" rtlCol="false" lIns="0" tIns="18838" rIns="0" bIns="0"/>
          <a:lstStyle/>
          <a:p>
            <a:pPr algn="ctr" lvl="0">
              <a:lnSpc>
                <a:spcPct val="107899"/>
              </a:lnSpc>
            </a:pPr>
            <a:r>
              <a:rPr lang="en-US" sz="2966" b="false" i="false" u="none" strike="noStrike">
                <a:solidFill>
                  <a:srgbClr val="FFFFFF"/>
                </a:solidFill>
                <a:latin typeface="SB AggroOTF Light"/>
              </a:rPr>
              <a:t>&lt;-- </a:t>
            </a:r>
            <a:r>
              <a:rPr lang="ko-KR" sz="2966" b="false" i="false" u="none" strike="noStrike">
                <a:solidFill>
                  <a:srgbClr val="FFFFFF"/>
                </a:solidFill>
                <a:ea typeface="SB AggroOTF Light"/>
              </a:rPr>
              <a:t>게임</a:t>
            </a:r>
            <a:r>
              <a:rPr lang="en-US" sz="2966" b="false" i="false" u="none" strike="noStrike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66" b="false" i="false" u="none" strike="noStrike">
                <a:solidFill>
                  <a:srgbClr val="FFFFFF"/>
                </a:solidFill>
                <a:ea typeface="SB AggroOTF Light"/>
              </a:rPr>
              <a:t>이름</a:t>
            </a:r>
            <a:r>
              <a:rPr lang="en-US" sz="2966" b="false" i="false" u="none" strike="noStrike">
                <a:solidFill>
                  <a:srgbClr val="FFFFFF"/>
                </a:solidFill>
                <a:latin typeface="SB AggroOTF Light"/>
              </a:rPr>
              <a:t> --&gt;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547600" y="5257800"/>
            <a:ext cx="8953500" cy="5080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40269"/>
              </a:lnSpc>
              <a:buClr>
                <a:srgbClr val="000000"/>
              </a:buClr>
              <a:buFont typeface="Arial"/>
              <a:buChar char="●"/>
            </a:pPr>
            <a:r>
              <a:rPr lang="ko-KR" sz="2866" b="false" i="false" u="none" strike="noStrike" spc="-86">
                <a:solidFill>
                  <a:srgbClr val="FFFFFF"/>
                </a:solidFill>
                <a:ea typeface="Elice DigitalBaeum OTF"/>
              </a:rPr>
              <a:t>용사</a:t>
            </a:r>
            <a:r>
              <a:rPr lang="en-US" sz="2866" b="false" i="false" u="none" strike="noStrike" spc="-86">
                <a:solidFill>
                  <a:srgbClr val="FFFFFF"/>
                </a:solidFill>
                <a:latin typeface="Elice DigitalBaeum OTF"/>
              </a:rPr>
              <a:t> </a:t>
            </a:r>
            <a:r>
              <a:rPr lang="ko-KR" sz="2866" b="false" i="false" u="none" strike="noStrike" spc="-86">
                <a:solidFill>
                  <a:srgbClr val="FFFFFF"/>
                </a:solidFill>
                <a:ea typeface="Elice DigitalBaeum OTF"/>
              </a:rPr>
              <a:t>키우기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95400" y="1485900"/>
            <a:ext cx="4508500" cy="381000"/>
          </a:xfrm>
          <a:prstGeom prst="rect">
            <a:avLst/>
          </a:prstGeom>
        </p:spPr>
        <p:txBody>
          <a:bodyPr anchor="t" rtlCol="false" lIns="0" tIns="27516" rIns="0" bIns="0"/>
          <a:lstStyle/>
          <a:p>
            <a:pPr algn="l" lvl="0">
              <a:lnSpc>
                <a:spcPct val="99600"/>
              </a:lnSpc>
            </a:pPr>
            <a:r>
              <a:rPr lang="en" sz="2166" b="false" i="false" u="none" strike="noStrike" spc="65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8DB5C6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0500" y="215900"/>
            <a:ext cx="24003000" cy="13500100"/>
          </a:xfrm>
          <a:prstGeom prst="rect">
            <a:avLst/>
          </a:prstGeom>
          <a:effectLst>
            <a:outerShdw dir="2700000" dist="0" blurRad="877389">
              <a:srgbClr val="000000">
                <a:alpha val="2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19800" y="2184400"/>
            <a:ext cx="17665700" cy="1092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1168400"/>
            <a:ext cx="22987000" cy="101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8500" y="2184400"/>
            <a:ext cx="4267200" cy="1092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84800" y="2184400"/>
            <a:ext cx="698500" cy="1092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84200" y="7620000"/>
            <a:ext cx="10922000" cy="25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384800" y="2565400"/>
            <a:ext cx="698500" cy="10223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8500" y="1181100"/>
            <a:ext cx="22987000" cy="1193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65700" y="2184400"/>
            <a:ext cx="431800" cy="10922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080000" y="4660900"/>
            <a:ext cx="203200" cy="194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9316700" y="1460500"/>
            <a:ext cx="4038600" cy="431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916400" y="1460500"/>
            <a:ext cx="2032000" cy="431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554700" y="1460500"/>
            <a:ext cx="406400" cy="431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745200" y="1663700"/>
            <a:ext cx="139700" cy="139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01700" y="3289300"/>
            <a:ext cx="241300" cy="241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9812000" y="1498600"/>
            <a:ext cx="3302000" cy="355600"/>
          </a:xfrm>
          <a:prstGeom prst="rect">
            <a:avLst/>
          </a:prstGeom>
        </p:spPr>
        <p:txBody>
          <a:bodyPr anchor="t" rtlCol="false" lIns="0" tIns="24976" rIns="0" bIns="0"/>
          <a:lstStyle/>
          <a:p>
            <a:pPr algn="r" lvl="0">
              <a:lnSpc>
                <a:spcPct val="99600"/>
              </a:lnSpc>
            </a:pPr>
            <a:r>
              <a:rPr lang="en-US" sz="1966" b="false" i="false" u="none" strike="noStrike" spc="59">
                <a:solidFill>
                  <a:srgbClr val="CACACA"/>
                </a:solidFill>
                <a:latin typeface="establish Retrosans"/>
              </a:rPr>
              <a:t>2024184004 </a:t>
            </a:r>
            <a:r>
              <a:rPr lang="ko-KR" sz="1966" b="false" i="false" u="none" strike="noStrike" spc="59">
                <a:solidFill>
                  <a:srgbClr val="CACACA"/>
                </a:solidFill>
                <a:ea typeface="establish Retrosans"/>
              </a:rPr>
              <a:t>김지아</a:t>
            </a:r>
            <a:r>
              <a:rPr lang="en-US" sz="1966" b="false" i="false" u="none" strike="noStrike" spc="59">
                <a:solidFill>
                  <a:srgbClr val="CACACA"/>
                </a:solidFill>
                <a:latin typeface="establish Retrosans"/>
              </a:rPr>
              <a:t>     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081500" y="1498600"/>
            <a:ext cx="1473200" cy="355600"/>
          </a:xfrm>
          <a:prstGeom prst="rect">
            <a:avLst/>
          </a:prstGeom>
        </p:spPr>
        <p:txBody>
          <a:bodyPr anchor="t" rtlCol="false" lIns="0" tIns="24976" rIns="0" bIns="0"/>
          <a:lstStyle/>
          <a:p>
            <a:pPr algn="l" lvl="0">
              <a:lnSpc>
                <a:spcPct val="99600"/>
              </a:lnSpc>
            </a:pPr>
            <a:r>
              <a:rPr lang="en" sz="1966" b="false" i="false" u="none" strike="noStrike" spc="59">
                <a:solidFill>
                  <a:srgbClr val="2E3D4F"/>
                </a:solidFill>
                <a:latin typeface="establish Retrosans"/>
              </a:rPr>
              <a:t>2025. 10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5400" y="1485900"/>
            <a:ext cx="4508500" cy="381000"/>
          </a:xfrm>
          <a:prstGeom prst="rect">
            <a:avLst/>
          </a:prstGeom>
        </p:spPr>
        <p:txBody>
          <a:bodyPr anchor="t" rtlCol="false" lIns="0" tIns="27516" rIns="0" bIns="0"/>
          <a:lstStyle/>
          <a:p>
            <a:pPr algn="l" lvl="0">
              <a:lnSpc>
                <a:spcPct val="99600"/>
              </a:lnSpc>
            </a:pPr>
            <a:r>
              <a:rPr lang="en" sz="2166" b="false" i="false" u="none" strike="noStrike" spc="65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3500" y="3124200"/>
            <a:ext cx="3848100" cy="1511300"/>
          </a:xfrm>
          <a:prstGeom prst="rect">
            <a:avLst/>
          </a:prstGeom>
        </p:spPr>
        <p:txBody>
          <a:bodyPr anchor="t" rtlCol="false" lIns="0" tIns="64323" rIns="0" bIns="0"/>
          <a:lstStyle/>
          <a:p>
            <a:pPr algn="l" lvl="0">
              <a:lnSpc>
                <a:spcPct val="97940"/>
              </a:lnSpc>
            </a:pPr>
            <a:r>
              <a:rPr lang="ko-KR" sz="4604" b="false" i="false" u="none" strike="noStrike" spc="-184">
                <a:solidFill>
                  <a:srgbClr val="FFFFFF"/>
                </a:solidFill>
                <a:ea typeface="SB AggroOTF Light"/>
              </a:rPr>
              <a:t>예상</a:t>
            </a:r>
            <a:r>
              <a:rPr lang="en-US" sz="4604" b="false" i="false" u="none" strike="noStrike" spc="-184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4604" b="false" i="false" u="none" strike="noStrike" spc="-184">
                <a:solidFill>
                  <a:srgbClr val="FFFFFF"/>
                </a:solidFill>
                <a:ea typeface="SB AggroOTF Light"/>
              </a:rPr>
              <a:t>게임</a:t>
            </a:r>
            <a:r>
              <a:rPr lang="en-US" sz="4604" b="false" i="false" u="none" strike="noStrike" spc="-184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4604" b="false" i="false" u="none" strike="noStrike" spc="-184">
                <a:solidFill>
                  <a:srgbClr val="FFFFFF"/>
                </a:solidFill>
                <a:ea typeface="SB AggroOTF Light"/>
              </a:rPr>
              <a:t>진행</a:t>
            </a:r>
            <a:r>
              <a:rPr lang="en-US" sz="4604" b="false" i="false" u="none" strike="noStrike" spc="-184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4604" b="false" i="false" u="none" strike="noStrike" spc="-184">
                <a:solidFill>
                  <a:srgbClr val="FFFFFF"/>
                </a:solidFill>
                <a:ea typeface="SB AggroOTF Light"/>
              </a:rPr>
              <a:t>흐름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858500" y="5778500"/>
            <a:ext cx="12433300" cy="7023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438900" y="2717800"/>
            <a:ext cx="8013700" cy="2184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38900" y="2717800"/>
            <a:ext cx="8013700" cy="444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690600" y="2717800"/>
            <a:ext cx="736600" cy="444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046200" y="2933700"/>
            <a:ext cx="254000" cy="1524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6578600" y="3416300"/>
            <a:ext cx="7886700" cy="1295400"/>
          </a:xfrm>
          <a:prstGeom prst="rect">
            <a:avLst/>
          </a:prstGeom>
        </p:spPr>
        <p:txBody>
          <a:bodyPr anchor="t" rtlCol="false" lIns="0" tIns="55135" rIns="0" bIns="0"/>
          <a:lstStyle/>
          <a:p>
            <a:pPr algn="l" lvl="0">
              <a:lnSpc>
                <a:spcPct val="97940"/>
              </a:lnSpc>
            </a:pPr>
            <a:r>
              <a:rPr lang="ko-KR" sz="3946" b="false" i="false" u="none" strike="noStrike" spc="-158">
                <a:solidFill>
                  <a:srgbClr val="FFFFFF"/>
                </a:solidFill>
                <a:ea typeface="SB AggroOTF Light"/>
              </a:rPr>
              <a:t>다양한</a:t>
            </a:r>
            <a:r>
              <a:rPr lang="en-US" sz="3946" b="false" i="false" u="none" strike="noStrike" spc="-158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3946" b="false" i="false" u="none" strike="noStrike" spc="-158">
                <a:solidFill>
                  <a:srgbClr val="FFFFFF"/>
                </a:solidFill>
                <a:ea typeface="SB AggroOTF Light"/>
              </a:rPr>
              <a:t>지형과</a:t>
            </a:r>
            <a:r>
              <a:rPr lang="en-US" sz="3946" b="false" i="false" u="none" strike="noStrike" spc="-158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3946" b="false" i="false" u="none" strike="noStrike" spc="-158">
                <a:solidFill>
                  <a:srgbClr val="FFFFFF"/>
                </a:solidFill>
                <a:ea typeface="SB AggroOTF Light"/>
              </a:rPr>
              <a:t>몬스터</a:t>
            </a:r>
          </a:p>
          <a:p>
            <a:pPr algn="l" lvl="0">
              <a:lnSpc>
                <a:spcPct val="97940"/>
              </a:lnSpc>
            </a:pPr>
            <a:r>
              <a:rPr lang="ko-KR" sz="3946" b="false" i="false" u="none" strike="noStrike" spc="-158">
                <a:solidFill>
                  <a:srgbClr val="FFFFFF"/>
                </a:solidFill>
                <a:ea typeface="SB AggroOTF Light"/>
              </a:rPr>
              <a:t>사냥을</a:t>
            </a:r>
            <a:r>
              <a:rPr lang="en-US" sz="3946" b="false" i="false" u="none" strike="noStrike" spc="-158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3946" b="false" i="false" u="none" strike="noStrike" spc="-158">
                <a:solidFill>
                  <a:srgbClr val="FFFFFF"/>
                </a:solidFill>
                <a:ea typeface="SB AggroOTF Light"/>
              </a:rPr>
              <a:t>통한</a:t>
            </a:r>
            <a:r>
              <a:rPr lang="en-US" sz="3946" b="false" i="false" u="none" strike="noStrike" spc="-158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3946" b="false" i="false" u="none" strike="noStrike" spc="-158">
                <a:solidFill>
                  <a:srgbClr val="FFFFFF"/>
                </a:solidFill>
                <a:ea typeface="SB AggroOTF Light"/>
              </a:rPr>
              <a:t>성장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642100" y="2781300"/>
            <a:ext cx="3276600" cy="330200"/>
          </a:xfrm>
          <a:prstGeom prst="rect">
            <a:avLst/>
          </a:prstGeom>
        </p:spPr>
        <p:txBody>
          <a:bodyPr anchor="t" rtlCol="false" lIns="0" tIns="22436" rIns="0" bIns="0"/>
          <a:lstStyle/>
          <a:p>
            <a:pPr algn="l" lvl="0">
              <a:lnSpc>
                <a:spcPct val="99600"/>
              </a:lnSpc>
            </a:pPr>
            <a:r>
              <a:rPr lang="ko-KR" sz="1841" b="false" i="false" u="none" strike="noStrike" spc="37">
                <a:solidFill>
                  <a:srgbClr val="2E3D4F"/>
                </a:solidFill>
                <a:ea typeface="establish Retrosans"/>
              </a:rPr>
              <a:t>스테이지</a:t>
            </a:r>
            <a:r>
              <a:rPr lang="en-US" sz="1841" b="false" i="false" u="none" strike="noStrike" spc="37">
                <a:solidFill>
                  <a:srgbClr val="2E3D4F"/>
                </a:solidFill>
                <a:latin typeface="establish Retrosans"/>
              </a:rPr>
              <a:t> </a:t>
            </a:r>
            <a:r>
              <a:rPr lang="ko-KR" sz="1841" b="false" i="false" u="none" strike="noStrike" spc="37">
                <a:solidFill>
                  <a:srgbClr val="2E3D4F"/>
                </a:solidFill>
                <a:ea typeface="establish Retrosans"/>
              </a:rPr>
              <a:t>형식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8DB5C6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0500" y="215900"/>
            <a:ext cx="24003000" cy="13500100"/>
          </a:xfrm>
          <a:prstGeom prst="rect">
            <a:avLst/>
          </a:prstGeom>
          <a:effectLst>
            <a:outerShdw dir="2700000" dist="0" blurRad="877389">
              <a:srgbClr val="000000">
                <a:alpha val="2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19800" y="2184400"/>
            <a:ext cx="17665700" cy="1092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1168400"/>
            <a:ext cx="22987000" cy="101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8500" y="2184400"/>
            <a:ext cx="4267200" cy="1092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84800" y="2184400"/>
            <a:ext cx="698500" cy="1092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84200" y="7620000"/>
            <a:ext cx="10922000" cy="25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384800" y="2565400"/>
            <a:ext cx="698500" cy="10223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8500" y="1181100"/>
            <a:ext cx="22987000" cy="1193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65700" y="2184400"/>
            <a:ext cx="431800" cy="10922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080000" y="4660900"/>
            <a:ext cx="203200" cy="194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9316700" y="1460500"/>
            <a:ext cx="4038600" cy="431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916400" y="1460500"/>
            <a:ext cx="2032000" cy="431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554700" y="1460500"/>
            <a:ext cx="406400" cy="431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745200" y="1663700"/>
            <a:ext cx="139700" cy="139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01700" y="3289300"/>
            <a:ext cx="241300" cy="241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9812000" y="1498600"/>
            <a:ext cx="3302000" cy="355600"/>
          </a:xfrm>
          <a:prstGeom prst="rect">
            <a:avLst/>
          </a:prstGeom>
        </p:spPr>
        <p:txBody>
          <a:bodyPr anchor="t" rtlCol="false" lIns="0" tIns="24976" rIns="0" bIns="0"/>
          <a:lstStyle/>
          <a:p>
            <a:pPr algn="r" lvl="0">
              <a:lnSpc>
                <a:spcPct val="99600"/>
              </a:lnSpc>
            </a:pPr>
            <a:r>
              <a:rPr lang="en-US" sz="1966" b="false" i="false" u="none" strike="noStrike" spc="59">
                <a:solidFill>
                  <a:srgbClr val="CACACA"/>
                </a:solidFill>
                <a:latin typeface="establish Retrosans"/>
              </a:rPr>
              <a:t>2024184004 </a:t>
            </a:r>
            <a:r>
              <a:rPr lang="ko-KR" sz="1966" b="false" i="false" u="none" strike="noStrike" spc="59">
                <a:solidFill>
                  <a:srgbClr val="CACACA"/>
                </a:solidFill>
                <a:ea typeface="establish Retrosans"/>
              </a:rPr>
              <a:t>김지아</a:t>
            </a:r>
            <a:r>
              <a:rPr lang="en-US" sz="1966" b="false" i="false" u="none" strike="noStrike" spc="59">
                <a:solidFill>
                  <a:srgbClr val="CACACA"/>
                </a:solidFill>
                <a:latin typeface="establish Retrosans"/>
              </a:rPr>
              <a:t>     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081500" y="1498600"/>
            <a:ext cx="1473200" cy="355600"/>
          </a:xfrm>
          <a:prstGeom prst="rect">
            <a:avLst/>
          </a:prstGeom>
        </p:spPr>
        <p:txBody>
          <a:bodyPr anchor="t" rtlCol="false" lIns="0" tIns="24976" rIns="0" bIns="0"/>
          <a:lstStyle/>
          <a:p>
            <a:pPr algn="l" lvl="0">
              <a:lnSpc>
                <a:spcPct val="99600"/>
              </a:lnSpc>
            </a:pPr>
            <a:r>
              <a:rPr lang="en" sz="1966" b="false" i="false" u="none" strike="noStrike" spc="59">
                <a:solidFill>
                  <a:srgbClr val="2E3D4F"/>
                </a:solidFill>
                <a:latin typeface="establish Retrosans"/>
              </a:rPr>
              <a:t>2025. 10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5400" y="1485900"/>
            <a:ext cx="4508500" cy="381000"/>
          </a:xfrm>
          <a:prstGeom prst="rect">
            <a:avLst/>
          </a:prstGeom>
        </p:spPr>
        <p:txBody>
          <a:bodyPr anchor="t" rtlCol="false" lIns="0" tIns="27516" rIns="0" bIns="0"/>
          <a:lstStyle/>
          <a:p>
            <a:pPr algn="l" lvl="0">
              <a:lnSpc>
                <a:spcPct val="99600"/>
              </a:lnSpc>
            </a:pPr>
            <a:r>
              <a:rPr lang="en" sz="2166" b="false" i="false" u="none" strike="noStrike" spc="65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3500" y="3124200"/>
            <a:ext cx="3848100" cy="1511300"/>
          </a:xfrm>
          <a:prstGeom prst="rect">
            <a:avLst/>
          </a:prstGeom>
        </p:spPr>
        <p:txBody>
          <a:bodyPr anchor="t" rtlCol="false" lIns="0" tIns="64323" rIns="0" bIns="0"/>
          <a:lstStyle/>
          <a:p>
            <a:pPr algn="l" lvl="0">
              <a:lnSpc>
                <a:spcPct val="97940"/>
              </a:lnSpc>
            </a:pPr>
            <a:r>
              <a:rPr lang="ko-KR" sz="4604" b="false" i="false" u="none" strike="noStrike" spc="-184">
                <a:solidFill>
                  <a:srgbClr val="FFFFFF"/>
                </a:solidFill>
                <a:ea typeface="SB AggroOTF Light"/>
              </a:rPr>
              <a:t>예상</a:t>
            </a:r>
            <a:r>
              <a:rPr lang="en-US" sz="4604" b="false" i="false" u="none" strike="noStrike" spc="-184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4604" b="false" i="false" u="none" strike="noStrike" spc="-184">
                <a:solidFill>
                  <a:srgbClr val="FFFFFF"/>
                </a:solidFill>
                <a:ea typeface="SB AggroOTF Light"/>
              </a:rPr>
              <a:t>게임</a:t>
            </a:r>
            <a:r>
              <a:rPr lang="en-US" sz="4604" b="false" i="false" u="none" strike="noStrike" spc="-184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4604" b="false" i="false" u="none" strike="noStrike" spc="-184">
                <a:solidFill>
                  <a:srgbClr val="FFFFFF"/>
                </a:solidFill>
                <a:ea typeface="SB AggroOTF Light"/>
              </a:rPr>
              <a:t>진행</a:t>
            </a:r>
            <a:r>
              <a:rPr lang="en-US" sz="4604" b="false" i="false" u="none" strike="noStrike" spc="-184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4604" b="false" i="false" u="none" strike="noStrike" spc="-184">
                <a:solidFill>
                  <a:srgbClr val="FFFFFF"/>
                </a:solidFill>
                <a:ea typeface="SB AggroOTF Light"/>
              </a:rPr>
              <a:t>흐름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438900" y="2717800"/>
            <a:ext cx="8013700" cy="2184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438900" y="2717800"/>
            <a:ext cx="8013700" cy="444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690600" y="2717800"/>
            <a:ext cx="736600" cy="444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046200" y="2933700"/>
            <a:ext cx="254000" cy="1524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6578600" y="3416300"/>
            <a:ext cx="7886700" cy="1295400"/>
          </a:xfrm>
          <a:prstGeom prst="rect">
            <a:avLst/>
          </a:prstGeom>
        </p:spPr>
        <p:txBody>
          <a:bodyPr anchor="t" rtlCol="false" lIns="0" tIns="55135" rIns="0" bIns="0"/>
          <a:lstStyle/>
          <a:p>
            <a:pPr algn="l" lvl="0">
              <a:lnSpc>
                <a:spcPct val="97940"/>
              </a:lnSpc>
            </a:pPr>
            <a:r>
              <a:rPr lang="ko-KR" sz="3946" b="false" i="false" u="none" strike="noStrike" spc="-158">
                <a:solidFill>
                  <a:srgbClr val="FFFFFF"/>
                </a:solidFill>
                <a:ea typeface="SB AggroOTF Light"/>
              </a:rPr>
              <a:t>다양한</a:t>
            </a:r>
            <a:r>
              <a:rPr lang="en-US" sz="3946" b="false" i="false" u="none" strike="noStrike" spc="-158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3946" b="false" i="false" u="none" strike="noStrike" spc="-158">
                <a:solidFill>
                  <a:srgbClr val="FFFFFF"/>
                </a:solidFill>
                <a:ea typeface="SB AggroOTF Light"/>
              </a:rPr>
              <a:t>보상과</a:t>
            </a:r>
            <a:r>
              <a:rPr lang="en-US" sz="3946" b="false" i="false" u="none" strike="noStrike" spc="-158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3946" b="false" i="false" u="none" strike="noStrike" spc="-158">
                <a:solidFill>
                  <a:srgbClr val="FFFFFF"/>
                </a:solidFill>
                <a:ea typeface="SB AggroOTF Light"/>
              </a:rPr>
              <a:t>빌드</a:t>
            </a:r>
          </a:p>
          <a:p>
            <a:pPr algn="l" lvl="0">
              <a:lnSpc>
                <a:spcPct val="97940"/>
              </a:lnSpc>
            </a:pPr>
            <a:r>
              <a:rPr lang="ko-KR" sz="3946" b="false" i="false" u="none" strike="noStrike" spc="-158">
                <a:solidFill>
                  <a:srgbClr val="FFFFFF"/>
                </a:solidFill>
                <a:ea typeface="SB AggroOTF Light"/>
              </a:rPr>
              <a:t>자신만의</a:t>
            </a:r>
            <a:r>
              <a:rPr lang="en-US" sz="3946" b="false" i="false" u="none" strike="noStrike" spc="-158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3946" b="false" i="false" u="none" strike="noStrike" spc="-158">
                <a:solidFill>
                  <a:srgbClr val="FFFFFF"/>
                </a:solidFill>
                <a:ea typeface="SB AggroOTF Light"/>
              </a:rPr>
              <a:t>빌드로</a:t>
            </a:r>
            <a:r>
              <a:rPr lang="en-US" sz="3946" b="false" i="false" u="none" strike="noStrike" spc="-158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3946" b="false" i="false" u="none" strike="noStrike" spc="-158">
                <a:solidFill>
                  <a:srgbClr val="FFFFFF"/>
                </a:solidFill>
                <a:ea typeface="SB AggroOTF Light"/>
              </a:rPr>
              <a:t>성장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642100" y="2781300"/>
            <a:ext cx="3276600" cy="330200"/>
          </a:xfrm>
          <a:prstGeom prst="rect">
            <a:avLst/>
          </a:prstGeom>
        </p:spPr>
        <p:txBody>
          <a:bodyPr anchor="t" rtlCol="false" lIns="0" tIns="22436" rIns="0" bIns="0"/>
          <a:lstStyle/>
          <a:p>
            <a:pPr algn="l" lvl="0">
              <a:lnSpc>
                <a:spcPct val="99600"/>
              </a:lnSpc>
            </a:pPr>
            <a:r>
              <a:rPr lang="ko-KR" sz="1841" b="false" i="false" u="none" strike="noStrike" spc="37">
                <a:solidFill>
                  <a:srgbClr val="2E3D4F"/>
                </a:solidFill>
                <a:ea typeface="establish Retrosans"/>
              </a:rPr>
              <a:t>스테이지</a:t>
            </a:r>
            <a:r>
              <a:rPr lang="en-US" sz="1841" b="false" i="false" u="none" strike="noStrike" spc="37">
                <a:solidFill>
                  <a:srgbClr val="2E3D4F"/>
                </a:solidFill>
                <a:latin typeface="establish Retrosans"/>
              </a:rPr>
              <a:t> </a:t>
            </a:r>
            <a:r>
              <a:rPr lang="ko-KR" sz="1841" b="false" i="false" u="none" strike="noStrike" spc="37">
                <a:solidFill>
                  <a:srgbClr val="2E3D4F"/>
                </a:solidFill>
                <a:ea typeface="establish Retrosans"/>
              </a:rPr>
              <a:t>형식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438900" y="5778500"/>
            <a:ext cx="6032500" cy="5156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738100" y="6832600"/>
            <a:ext cx="10617200" cy="5969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8DB5C6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0500" y="215900"/>
            <a:ext cx="24003000" cy="13500100"/>
          </a:xfrm>
          <a:prstGeom prst="rect">
            <a:avLst/>
          </a:prstGeom>
          <a:effectLst>
            <a:outerShdw dir="2700000" dist="0" blurRad="877389">
              <a:srgbClr val="000000">
                <a:alpha val="2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19800" y="2184400"/>
            <a:ext cx="17665700" cy="1092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1168400"/>
            <a:ext cx="22987000" cy="101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8500" y="2184400"/>
            <a:ext cx="4267200" cy="1092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84800" y="2184400"/>
            <a:ext cx="698500" cy="1092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84200" y="7620000"/>
            <a:ext cx="10922000" cy="25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384800" y="2565400"/>
            <a:ext cx="698500" cy="10223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8500" y="1181100"/>
            <a:ext cx="22987000" cy="1193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65700" y="2184400"/>
            <a:ext cx="431800" cy="10922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080000" y="4660900"/>
            <a:ext cx="203200" cy="194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9316700" y="1460500"/>
            <a:ext cx="4038600" cy="431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916400" y="1460500"/>
            <a:ext cx="2032000" cy="431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554700" y="1460500"/>
            <a:ext cx="406400" cy="431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745200" y="1663700"/>
            <a:ext cx="139700" cy="139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01700" y="3289300"/>
            <a:ext cx="241300" cy="241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9812000" y="1498600"/>
            <a:ext cx="3302000" cy="355600"/>
          </a:xfrm>
          <a:prstGeom prst="rect">
            <a:avLst/>
          </a:prstGeom>
        </p:spPr>
        <p:txBody>
          <a:bodyPr anchor="t" rtlCol="false" lIns="0" tIns="24976" rIns="0" bIns="0"/>
          <a:lstStyle/>
          <a:p>
            <a:pPr algn="r" lvl="0">
              <a:lnSpc>
                <a:spcPct val="99600"/>
              </a:lnSpc>
            </a:pPr>
            <a:r>
              <a:rPr lang="en-US" sz="1966" b="false" i="false" u="none" strike="noStrike" spc="59">
                <a:solidFill>
                  <a:srgbClr val="CACACA"/>
                </a:solidFill>
                <a:latin typeface="establish Retrosans"/>
              </a:rPr>
              <a:t>2024184004 </a:t>
            </a:r>
            <a:r>
              <a:rPr lang="ko-KR" sz="1966" b="false" i="false" u="none" strike="noStrike" spc="59">
                <a:solidFill>
                  <a:srgbClr val="CACACA"/>
                </a:solidFill>
                <a:ea typeface="establish Retrosans"/>
              </a:rPr>
              <a:t>김지아</a:t>
            </a:r>
            <a:r>
              <a:rPr lang="en-US" sz="1966" b="false" i="false" u="none" strike="noStrike" spc="59">
                <a:solidFill>
                  <a:srgbClr val="CACACA"/>
                </a:solidFill>
                <a:latin typeface="establish Retrosans"/>
              </a:rPr>
              <a:t>     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081500" y="1498600"/>
            <a:ext cx="1473200" cy="355600"/>
          </a:xfrm>
          <a:prstGeom prst="rect">
            <a:avLst/>
          </a:prstGeom>
        </p:spPr>
        <p:txBody>
          <a:bodyPr anchor="t" rtlCol="false" lIns="0" tIns="24976" rIns="0" bIns="0"/>
          <a:lstStyle/>
          <a:p>
            <a:pPr algn="l" lvl="0">
              <a:lnSpc>
                <a:spcPct val="99600"/>
              </a:lnSpc>
            </a:pPr>
            <a:r>
              <a:rPr lang="en" sz="1966" b="false" i="false" u="none" strike="noStrike" spc="59">
                <a:solidFill>
                  <a:srgbClr val="2E3D4F"/>
                </a:solidFill>
                <a:latin typeface="establish Retrosans"/>
              </a:rPr>
              <a:t>2025. 10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5400" y="1485900"/>
            <a:ext cx="4508500" cy="381000"/>
          </a:xfrm>
          <a:prstGeom prst="rect">
            <a:avLst/>
          </a:prstGeom>
        </p:spPr>
        <p:txBody>
          <a:bodyPr anchor="t" rtlCol="false" lIns="0" tIns="27516" rIns="0" bIns="0"/>
          <a:lstStyle/>
          <a:p>
            <a:pPr algn="l" lvl="0">
              <a:lnSpc>
                <a:spcPct val="99600"/>
              </a:lnSpc>
            </a:pPr>
            <a:r>
              <a:rPr lang="en" sz="2166" b="false" i="false" u="none" strike="noStrike" spc="65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3500" y="3124200"/>
            <a:ext cx="3848100" cy="1511300"/>
          </a:xfrm>
          <a:prstGeom prst="rect">
            <a:avLst/>
          </a:prstGeom>
        </p:spPr>
        <p:txBody>
          <a:bodyPr anchor="t" rtlCol="false" lIns="0" tIns="64323" rIns="0" bIns="0"/>
          <a:lstStyle/>
          <a:p>
            <a:pPr algn="l" lvl="0">
              <a:lnSpc>
                <a:spcPct val="97940"/>
              </a:lnSpc>
            </a:pPr>
            <a:r>
              <a:rPr lang="ko-KR" sz="4604" b="false" i="false" u="none" strike="noStrike" spc="-184">
                <a:solidFill>
                  <a:srgbClr val="FFFFFF"/>
                </a:solidFill>
                <a:ea typeface="SB AggroOTF Light"/>
              </a:rPr>
              <a:t>예상</a:t>
            </a:r>
            <a:r>
              <a:rPr lang="en-US" sz="4604" b="false" i="false" u="none" strike="noStrike" spc="-184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4604" b="false" i="false" u="none" strike="noStrike" spc="-184">
                <a:solidFill>
                  <a:srgbClr val="FFFFFF"/>
                </a:solidFill>
                <a:ea typeface="SB AggroOTF Light"/>
              </a:rPr>
              <a:t>게임</a:t>
            </a:r>
            <a:r>
              <a:rPr lang="en-US" sz="4604" b="false" i="false" u="none" strike="noStrike" spc="-184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4604" b="false" i="false" u="none" strike="noStrike" spc="-184">
                <a:solidFill>
                  <a:srgbClr val="FFFFFF"/>
                </a:solidFill>
                <a:ea typeface="SB AggroOTF Light"/>
              </a:rPr>
              <a:t>진행</a:t>
            </a:r>
            <a:r>
              <a:rPr lang="en-US" sz="4604" b="false" i="false" u="none" strike="noStrike" spc="-184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4604" b="false" i="false" u="none" strike="noStrike" spc="-184">
                <a:solidFill>
                  <a:srgbClr val="FFFFFF"/>
                </a:solidFill>
                <a:ea typeface="SB AggroOTF Light"/>
              </a:rPr>
              <a:t>흐름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858500" y="5778500"/>
            <a:ext cx="12433300" cy="6896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438900" y="2717800"/>
            <a:ext cx="8013700" cy="2184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38900" y="2717800"/>
            <a:ext cx="8013700" cy="4445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6578600" y="3416300"/>
            <a:ext cx="7886700" cy="1295400"/>
          </a:xfrm>
          <a:prstGeom prst="rect">
            <a:avLst/>
          </a:prstGeom>
        </p:spPr>
        <p:txBody>
          <a:bodyPr anchor="t" rtlCol="false" lIns="0" tIns="55135" rIns="0" bIns="0"/>
          <a:lstStyle/>
          <a:p>
            <a:pPr algn="l" lvl="0">
              <a:lnSpc>
                <a:spcPct val="97940"/>
              </a:lnSpc>
            </a:pPr>
            <a:r>
              <a:rPr lang="ko-KR" sz="3946" b="false" i="false" u="none" strike="noStrike" spc="-158">
                <a:solidFill>
                  <a:srgbClr val="FFFFFF"/>
                </a:solidFill>
                <a:ea typeface="SB AggroOTF Light"/>
              </a:rPr>
              <a:t>자신이</a:t>
            </a:r>
            <a:r>
              <a:rPr lang="en-US" sz="3946" b="false" i="false" u="none" strike="noStrike" spc="-158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3946" b="false" i="false" u="none" strike="noStrike" spc="-158">
                <a:solidFill>
                  <a:srgbClr val="FFFFFF"/>
                </a:solidFill>
                <a:ea typeface="SB AggroOTF Light"/>
              </a:rPr>
              <a:t>얼마나</a:t>
            </a:r>
            <a:r>
              <a:rPr lang="en-US" sz="3946" b="false" i="false" u="none" strike="noStrike" spc="-158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3946" b="false" i="false" u="none" strike="noStrike" spc="-158">
                <a:solidFill>
                  <a:srgbClr val="FFFFFF"/>
                </a:solidFill>
                <a:ea typeface="SB AggroOTF Light"/>
              </a:rPr>
              <a:t>강해졌나</a:t>
            </a:r>
            <a:r>
              <a:rPr lang="en-US" sz="3946" b="false" i="false" u="none" strike="noStrike" spc="-158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3946" b="false" i="false" u="none" strike="noStrike" spc="-158">
                <a:solidFill>
                  <a:srgbClr val="FFFFFF"/>
                </a:solidFill>
                <a:ea typeface="SB AggroOTF Light"/>
              </a:rPr>
              <a:t>확인</a:t>
            </a:r>
            <a:r>
              <a:rPr lang="en-US" sz="3946" b="false" i="false" u="none" strike="noStrike" spc="-158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3946" b="false" i="false" u="none" strike="noStrike" spc="-158">
                <a:solidFill>
                  <a:srgbClr val="FFFFFF"/>
                </a:solidFill>
                <a:ea typeface="SB AggroOTF Light"/>
              </a:rPr>
              <a:t>가능한</a:t>
            </a:r>
          </a:p>
          <a:p>
            <a:pPr algn="l" lvl="0">
              <a:lnSpc>
                <a:spcPct val="97940"/>
              </a:lnSpc>
            </a:pPr>
            <a:r>
              <a:rPr lang="en" sz="3946" b="false" i="false" u="none" strike="noStrike" spc="-158">
                <a:solidFill>
                  <a:srgbClr val="FFFFFF"/>
                </a:solidFill>
                <a:ea typeface="SB AggroOTF Light"/>
              </a:rPr>
              <a:t>보스전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42100" y="2781300"/>
            <a:ext cx="3276600" cy="330200"/>
          </a:xfrm>
          <a:prstGeom prst="rect">
            <a:avLst/>
          </a:prstGeom>
        </p:spPr>
        <p:txBody>
          <a:bodyPr anchor="t" rtlCol="false" lIns="0" tIns="22436" rIns="0" bIns="0"/>
          <a:lstStyle/>
          <a:p>
            <a:pPr algn="l" lvl="0">
              <a:lnSpc>
                <a:spcPct val="99600"/>
              </a:lnSpc>
            </a:pPr>
            <a:r>
              <a:rPr lang="ko-KR" sz="1841" b="false" i="false" u="none" strike="noStrike" spc="37">
                <a:solidFill>
                  <a:srgbClr val="2E3D4F"/>
                </a:solidFill>
                <a:ea typeface="establish Retrosans"/>
              </a:rPr>
              <a:t>스테이지</a:t>
            </a:r>
            <a:r>
              <a:rPr lang="en-US" sz="1841" b="false" i="false" u="none" strike="noStrike" spc="37">
                <a:solidFill>
                  <a:srgbClr val="2E3D4F"/>
                </a:solidFill>
                <a:latin typeface="establish Retrosans"/>
              </a:rPr>
              <a:t> </a:t>
            </a:r>
            <a:r>
              <a:rPr lang="ko-KR" sz="1841" b="false" i="false" u="none" strike="noStrike" spc="37">
                <a:solidFill>
                  <a:srgbClr val="2E3D4F"/>
                </a:solidFill>
                <a:ea typeface="establish Retrosans"/>
              </a:rPr>
              <a:t>형식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8DB5C6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0500" y="215900"/>
            <a:ext cx="24003000" cy="13500100"/>
          </a:xfrm>
          <a:prstGeom prst="rect">
            <a:avLst/>
          </a:prstGeom>
          <a:effectLst>
            <a:outerShdw dir="2700000" dist="0" blurRad="877389">
              <a:srgbClr val="000000">
                <a:alpha val="2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19800" y="2184400"/>
            <a:ext cx="17665700" cy="1092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1168400"/>
            <a:ext cx="22987000" cy="101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8500" y="2184400"/>
            <a:ext cx="4267200" cy="1092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84800" y="2184400"/>
            <a:ext cx="698500" cy="1092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84200" y="7620000"/>
            <a:ext cx="10922000" cy="25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384800" y="2565400"/>
            <a:ext cx="698500" cy="10223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8500" y="1181100"/>
            <a:ext cx="22987000" cy="1193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65700" y="2184400"/>
            <a:ext cx="431800" cy="10922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080000" y="4660900"/>
            <a:ext cx="203200" cy="194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9316700" y="1460500"/>
            <a:ext cx="4038600" cy="431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916400" y="1460500"/>
            <a:ext cx="2032000" cy="431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554700" y="1460500"/>
            <a:ext cx="406400" cy="431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745200" y="1663700"/>
            <a:ext cx="139700" cy="139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01700" y="3289300"/>
            <a:ext cx="241300" cy="241300"/>
          </a:xfrm>
          <a:prstGeom prst="rect">
            <a:avLst/>
          </a:prstGeom>
        </p:spPr>
      </p:pic>
      <p:graphicFrame>
        <p:nvGraphicFramePr>
          <p:cNvPr name="Table 17" id="17"/>
          <p:cNvGraphicFramePr>
            <a:graphicFrameLocks noGrp="true"/>
          </p:cNvGraphicFramePr>
          <p:nvPr/>
        </p:nvGraphicFramePr>
        <p:xfrm>
          <a:off x="6184900" y="4711700"/>
          <a:ext cx="17335500" cy="6019800"/>
        </p:xfrm>
        <a:graphic>
          <a:graphicData uri="http://schemas.openxmlformats.org/drawingml/2006/table">
            <a:tbl>
              <a:tblPr/>
              <a:tblGrid>
                <a:gridCol w="1926429"/>
                <a:gridCol w="1925684"/>
                <a:gridCol w="1925684"/>
                <a:gridCol w="1925684"/>
                <a:gridCol w="1925684"/>
                <a:gridCol w="1925684"/>
                <a:gridCol w="1925684"/>
                <a:gridCol w="1925684"/>
                <a:gridCol w="1925684"/>
              </a:tblGrid>
              <a:tr h="60900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67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1</a:t>
                      </a:r>
                      <a:r>
                        <a:rPr lang="ko-KR" sz="2367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주차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67" b="false" i="false" u="none" strike="noStrike" spc="71">
                          <a:solidFill>
                            <a:srgbClr val="FFFFFF"/>
                          </a:solidFill>
                          <a:latin typeface="Elice DigitalBaeum OTF"/>
                        </a:rPr>
                        <a:t>2</a:t>
                      </a:r>
                      <a:r>
                        <a:rPr lang="ko-KR" sz="2367" b="false" i="false" u="none" strike="noStrike" spc="71">
                          <a:solidFill>
                            <a:srgbClr val="FFFFFF"/>
                          </a:solidFill>
                          <a:ea typeface="Elice DigitalBaeum OTF"/>
                        </a:rPr>
                        <a:t>주차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67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3</a:t>
                      </a:r>
                      <a:r>
                        <a:rPr lang="ko-KR" sz="2367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주차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67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4</a:t>
                      </a:r>
                      <a:r>
                        <a:rPr lang="ko-KR" sz="2367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주차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367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5</a:t>
                      </a:r>
                      <a:r>
                        <a:rPr lang="ko-KR" sz="2367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주차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367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6</a:t>
                      </a:r>
                      <a:r>
                        <a:rPr lang="ko-KR" sz="2367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주차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367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7</a:t>
                      </a:r>
                      <a:r>
                        <a:rPr lang="ko-KR" sz="2367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주차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367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8</a:t>
                      </a:r>
                      <a:r>
                        <a:rPr lang="ko-KR" sz="2367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주차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367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9</a:t>
                      </a:r>
                      <a:r>
                        <a:rPr lang="ko-KR" sz="2367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주차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</a:tr>
              <a:tr h="5405657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캐릭터</a:t>
                      </a: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, </a:t>
                      </a: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몬스터</a:t>
                      </a: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, </a:t>
                      </a: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스테이지</a:t>
                      </a: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 </a:t>
                      </a: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구성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1</a:t>
                      </a: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스테이지</a:t>
                      </a: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 </a:t>
                      </a: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제작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캐릭터</a:t>
                      </a: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, </a:t>
                      </a: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몬스터</a:t>
                      </a: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 </a:t>
                      </a: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제작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아이템과</a:t>
                      </a: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 </a:t>
                      </a: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레벨</a:t>
                      </a: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 </a:t>
                      </a: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시스템</a:t>
                      </a: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 </a:t>
                      </a: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제작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2</a:t>
                      </a: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스테이지</a:t>
                      </a: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 </a:t>
                      </a: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제작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몬스터</a:t>
                      </a: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, </a:t>
                      </a: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아이템</a:t>
                      </a: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 </a:t>
                      </a: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제작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여유</a:t>
                      </a: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 </a:t>
                      </a: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일정</a:t>
                      </a:r>
                      <a:endParaRPr lang="en-US" sz="1100"/>
                    </a:p>
                    <a:p>
                      <a:pPr algn="ctr" lvl="0">
                        <a:lnSpc>
                          <a:spcPct val="83000"/>
                        </a:lnSpc>
                      </a:pP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(</a:t>
                      </a: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부족한</a:t>
                      </a: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 </a:t>
                      </a: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부분</a:t>
                      </a: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 </a:t>
                      </a: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추가</a:t>
                      </a: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 </a:t>
                      </a: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개발</a:t>
                      </a: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)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최종</a:t>
                      </a: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 </a:t>
                      </a: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보스</a:t>
                      </a: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 </a:t>
                      </a: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제작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최종</a:t>
                      </a: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 </a:t>
                      </a: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보스</a:t>
                      </a: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 </a:t>
                      </a: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제작</a:t>
                      </a: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,</a:t>
                      </a:r>
                      <a:endParaRPr lang="en-US" sz="1100"/>
                    </a:p>
                    <a:p>
                      <a:pPr algn="ctr" lvl="0">
                        <a:lnSpc>
                          <a:spcPct val="83000"/>
                        </a:lnSpc>
                      </a:pP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최종</a:t>
                      </a: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 </a:t>
                      </a: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테스트</a:t>
                      </a: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 </a:t>
                      </a: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및</a:t>
                      </a:r>
                      <a:r>
                        <a:rPr lang="en-US" sz="2202" b="false" i="false" u="none" strike="noStrike">
                          <a:solidFill>
                            <a:srgbClr val="FFFFFF"/>
                          </a:solidFill>
                          <a:latin typeface="Elice DigitalBaeum OTF"/>
                        </a:rPr>
                        <a:t> </a:t>
                      </a:r>
                      <a:r>
                        <a:rPr lang="ko-KR" sz="2202" b="false" i="false" u="none" strike="noStrike">
                          <a:solidFill>
                            <a:srgbClr val="FFFFFF"/>
                          </a:solidFill>
                          <a:ea typeface="Elice DigitalBaeum OTF"/>
                        </a:rPr>
                        <a:t>수정</a:t>
                      </a:r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</a:tr>
            </a:tbl>
          </a:graphicData>
        </a:graphic>
      </p:graphicFrame>
      <p:sp>
        <p:nvSpPr>
          <p:cNvPr name="TextBox 18" id="18"/>
          <p:cNvSpPr txBox="true"/>
          <p:nvPr/>
        </p:nvSpPr>
        <p:spPr>
          <a:xfrm rot="0">
            <a:off x="19812000" y="1498600"/>
            <a:ext cx="3302000" cy="355600"/>
          </a:xfrm>
          <a:prstGeom prst="rect">
            <a:avLst/>
          </a:prstGeom>
        </p:spPr>
        <p:txBody>
          <a:bodyPr anchor="t" rtlCol="false" lIns="0" tIns="24976" rIns="0" bIns="0"/>
          <a:lstStyle/>
          <a:p>
            <a:pPr algn="r" lvl="0">
              <a:lnSpc>
                <a:spcPct val="99600"/>
              </a:lnSpc>
            </a:pPr>
            <a:r>
              <a:rPr lang="en-US" sz="1966" b="false" i="false" u="none" strike="noStrike" spc="59">
                <a:solidFill>
                  <a:srgbClr val="CACACA"/>
                </a:solidFill>
                <a:latin typeface="establish Retrosans"/>
              </a:rPr>
              <a:t>2024184004 </a:t>
            </a:r>
            <a:r>
              <a:rPr lang="ko-KR" sz="1966" b="false" i="false" u="none" strike="noStrike" spc="59">
                <a:solidFill>
                  <a:srgbClr val="CACACA"/>
                </a:solidFill>
                <a:ea typeface="establish Retrosans"/>
              </a:rPr>
              <a:t>김지아</a:t>
            </a:r>
            <a:r>
              <a:rPr lang="en-US" sz="1966" b="false" i="false" u="none" strike="noStrike" spc="59">
                <a:solidFill>
                  <a:srgbClr val="CACACA"/>
                </a:solidFill>
                <a:latin typeface="establish Retrosans"/>
              </a:rPr>
              <a:t>     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081500" y="1498600"/>
            <a:ext cx="1473200" cy="355600"/>
          </a:xfrm>
          <a:prstGeom prst="rect">
            <a:avLst/>
          </a:prstGeom>
        </p:spPr>
        <p:txBody>
          <a:bodyPr anchor="t" rtlCol="false" lIns="0" tIns="24976" rIns="0" bIns="0"/>
          <a:lstStyle/>
          <a:p>
            <a:pPr algn="l" lvl="0">
              <a:lnSpc>
                <a:spcPct val="99600"/>
              </a:lnSpc>
            </a:pPr>
            <a:r>
              <a:rPr lang="en" sz="1966" b="false" i="false" u="none" strike="noStrike" spc="59">
                <a:solidFill>
                  <a:srgbClr val="2E3D4F"/>
                </a:solidFill>
                <a:latin typeface="establish Retrosans"/>
              </a:rPr>
              <a:t>2025. 10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3500" y="3124200"/>
            <a:ext cx="3962400" cy="2425700"/>
          </a:xfrm>
          <a:prstGeom prst="rect">
            <a:avLst/>
          </a:prstGeom>
        </p:spPr>
        <p:txBody>
          <a:bodyPr anchor="t" rtlCol="false" lIns="0" tIns="103439" rIns="0" bIns="0"/>
          <a:lstStyle/>
          <a:p>
            <a:pPr algn="l" lvl="0">
              <a:lnSpc>
                <a:spcPct val="97940"/>
              </a:lnSpc>
            </a:pPr>
            <a:r>
              <a:rPr lang="en" sz="7404" b="false" i="false" u="none" strike="noStrike" spc="-296">
                <a:solidFill>
                  <a:srgbClr val="FFFFFF"/>
                </a:solidFill>
                <a:ea typeface="SB AggroOTF Light"/>
              </a:rPr>
              <a:t>개발일정</a:t>
            </a:r>
          </a:p>
          <a:p>
            <a:pPr algn="l" lvl="0">
              <a:lnSpc>
                <a:spcPct val="97940"/>
              </a:lnSpc>
            </a:pPr>
            <a:r>
              <a:rPr lang="en" sz="7404" b="false" i="false" u="none" strike="noStrike" spc="-296">
                <a:solidFill>
                  <a:srgbClr val="FFFFFF"/>
                </a:solidFill>
                <a:ea typeface="SB AggroOTF Light"/>
              </a:rPr>
              <a:t>안내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95400" y="1485900"/>
            <a:ext cx="4508500" cy="381000"/>
          </a:xfrm>
          <a:prstGeom prst="rect">
            <a:avLst/>
          </a:prstGeom>
        </p:spPr>
        <p:txBody>
          <a:bodyPr anchor="t" rtlCol="false" lIns="0" tIns="27516" rIns="0" bIns="0"/>
          <a:lstStyle/>
          <a:p>
            <a:pPr algn="l" lvl="0">
              <a:lnSpc>
                <a:spcPct val="99600"/>
              </a:lnSpc>
            </a:pPr>
            <a:r>
              <a:rPr lang="en" sz="2166" b="false" i="false" u="none" strike="noStrike" spc="65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8DB5C6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0500" y="215900"/>
            <a:ext cx="24003000" cy="13500100"/>
          </a:xfrm>
          <a:prstGeom prst="rect">
            <a:avLst/>
          </a:prstGeom>
          <a:effectLst>
            <a:outerShdw dir="2700000" dist="0" blurRad="877389">
              <a:srgbClr val="000000">
                <a:alpha val="2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19800" y="2184400"/>
            <a:ext cx="17665700" cy="1092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1168400"/>
            <a:ext cx="22987000" cy="101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8500" y="2184400"/>
            <a:ext cx="4267200" cy="1092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84800" y="2184400"/>
            <a:ext cx="698500" cy="1092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84200" y="7620000"/>
            <a:ext cx="10922000" cy="25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384800" y="2565400"/>
            <a:ext cx="698500" cy="10223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8500" y="1181100"/>
            <a:ext cx="22987000" cy="1193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65700" y="2184400"/>
            <a:ext cx="431800" cy="10922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080000" y="4660900"/>
            <a:ext cx="203200" cy="194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9316700" y="1460500"/>
            <a:ext cx="4038600" cy="431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916400" y="1460500"/>
            <a:ext cx="2032000" cy="431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554700" y="1460500"/>
            <a:ext cx="406400" cy="431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745200" y="1663700"/>
            <a:ext cx="139700" cy="139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01700" y="3289300"/>
            <a:ext cx="241300" cy="241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248400" y="2463800"/>
            <a:ext cx="17043400" cy="10337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9812000" y="1498600"/>
            <a:ext cx="3302000" cy="355600"/>
          </a:xfrm>
          <a:prstGeom prst="rect">
            <a:avLst/>
          </a:prstGeom>
        </p:spPr>
        <p:txBody>
          <a:bodyPr anchor="t" rtlCol="false" lIns="0" tIns="24976" rIns="0" bIns="0"/>
          <a:lstStyle/>
          <a:p>
            <a:pPr algn="r" lvl="0">
              <a:lnSpc>
                <a:spcPct val="99600"/>
              </a:lnSpc>
            </a:pPr>
            <a:r>
              <a:rPr lang="en-US" sz="1966" b="false" i="false" u="none" strike="noStrike" spc="59">
                <a:solidFill>
                  <a:srgbClr val="CACACA"/>
                </a:solidFill>
                <a:latin typeface="establish Retrosans"/>
              </a:rPr>
              <a:t>2024184004 </a:t>
            </a:r>
            <a:r>
              <a:rPr lang="ko-KR" sz="1966" b="false" i="false" u="none" strike="noStrike" spc="59">
                <a:solidFill>
                  <a:srgbClr val="CACACA"/>
                </a:solidFill>
                <a:ea typeface="establish Retrosans"/>
              </a:rPr>
              <a:t>김지아</a:t>
            </a:r>
            <a:r>
              <a:rPr lang="en-US" sz="1966" b="false" i="false" u="none" strike="noStrike" spc="59">
                <a:solidFill>
                  <a:srgbClr val="CACACA"/>
                </a:solidFill>
                <a:latin typeface="establish Retrosans"/>
              </a:rPr>
              <a:t>     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081500" y="1498600"/>
            <a:ext cx="1473200" cy="355600"/>
          </a:xfrm>
          <a:prstGeom prst="rect">
            <a:avLst/>
          </a:prstGeom>
        </p:spPr>
        <p:txBody>
          <a:bodyPr anchor="t" rtlCol="false" lIns="0" tIns="24976" rIns="0" bIns="0"/>
          <a:lstStyle/>
          <a:p>
            <a:pPr algn="l" lvl="0">
              <a:lnSpc>
                <a:spcPct val="99600"/>
              </a:lnSpc>
            </a:pPr>
            <a:r>
              <a:rPr lang="en" sz="1966" b="false" i="false" u="none" strike="noStrike" spc="59">
                <a:solidFill>
                  <a:srgbClr val="2E3D4F"/>
                </a:solidFill>
                <a:latin typeface="establish Retrosans"/>
              </a:rPr>
              <a:t>2025. 10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5400" y="1485900"/>
            <a:ext cx="4508500" cy="381000"/>
          </a:xfrm>
          <a:prstGeom prst="rect">
            <a:avLst/>
          </a:prstGeom>
        </p:spPr>
        <p:txBody>
          <a:bodyPr anchor="t" rtlCol="false" lIns="0" tIns="27516" rIns="0" bIns="0"/>
          <a:lstStyle/>
          <a:p>
            <a:pPr algn="l" lvl="0">
              <a:lnSpc>
                <a:spcPct val="99600"/>
              </a:lnSpc>
            </a:pPr>
            <a:r>
              <a:rPr lang="en" sz="2166" b="false" i="false" u="none" strike="noStrike" spc="65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95400" y="2882900"/>
            <a:ext cx="3962400" cy="1320800"/>
          </a:xfrm>
          <a:prstGeom prst="rect">
            <a:avLst/>
          </a:prstGeom>
        </p:spPr>
        <p:txBody>
          <a:bodyPr anchor="t" rtlCol="false" lIns="0" tIns="103439" rIns="0" bIns="0"/>
          <a:lstStyle/>
          <a:p>
            <a:pPr algn="l" lvl="0">
              <a:lnSpc>
                <a:spcPct val="97940"/>
              </a:lnSpc>
            </a:pPr>
            <a:r>
              <a:rPr lang="ko-KR" sz="4071" b="false" i="false" u="none" strike="noStrike" spc="-163">
                <a:solidFill>
                  <a:srgbClr val="FFFFFF"/>
                </a:solidFill>
                <a:ea typeface="SB AggroOTF Light"/>
              </a:rPr>
              <a:t>상세</a:t>
            </a:r>
            <a:r>
              <a:rPr lang="en-US" sz="4071" b="false" i="false" u="none" strike="noStrike" spc="-163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4071" b="false" i="false" u="none" strike="noStrike" spc="-163">
                <a:solidFill>
                  <a:srgbClr val="FFFFFF"/>
                </a:solidFill>
                <a:ea typeface="SB AggroOTF Light"/>
              </a:rPr>
              <a:t>게임</a:t>
            </a:r>
            <a:r>
              <a:rPr lang="en-US" sz="4071" b="false" i="false" u="none" strike="noStrike" spc="-163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4071" b="false" i="false" u="none" strike="noStrike" spc="-163">
                <a:solidFill>
                  <a:srgbClr val="FFFFFF"/>
                </a:solidFill>
                <a:ea typeface="SB AggroOTF Light"/>
              </a:rPr>
              <a:t>기획</a:t>
            </a:r>
            <a:r>
              <a:rPr lang="en" sz="7404" b="false" i="false" u="none" strike="noStrike" spc="-296">
                <a:solidFill>
                  <a:srgbClr val="FFFFFF"/>
                </a:solidFill>
                <a:latin typeface="SB AggroOTF Light"/>
              </a:rPr>
              <a:t/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578600" y="2628900"/>
            <a:ext cx="16484600" cy="9880600"/>
          </a:xfrm>
          <a:prstGeom prst="rect">
            <a:avLst/>
          </a:prstGeom>
        </p:spPr>
        <p:txBody>
          <a:bodyPr anchor="t" rtlCol="false" lIns="0" tIns="41491" rIns="0" bIns="0"/>
          <a:lstStyle/>
          <a:p>
            <a:pPr algn="l" lvl="0">
              <a:lnSpc>
                <a:spcPct val="97940"/>
              </a:lnSpc>
            </a:pP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스테이지는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총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2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개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존재하며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한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스테이지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당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소규모의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스테이지와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중간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보스방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,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보스방으로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구성한다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.</a:t>
            </a:r>
          </a:p>
          <a:p>
            <a:pPr algn="l" lvl="0">
              <a:lnSpc>
                <a:spcPct val="97940"/>
              </a:lnSpc>
            </a:pP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소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스테이지를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클리어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할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때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마다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상자를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통해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보상을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획득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할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수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있다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.</a:t>
            </a:r>
          </a:p>
          <a:p>
            <a:pPr algn="l" lvl="0">
              <a:lnSpc>
                <a:spcPct val="97940"/>
              </a:lnSpc>
            </a:pPr>
            <a:r>
              <a:rPr lang="en" sz="2970" b="false" i="false" u="none" strike="noStrike" spc="-119">
                <a:solidFill>
                  <a:srgbClr val="FFFFFF"/>
                </a:solidFill>
                <a:latin typeface="SB AggroOTF Light"/>
              </a:rPr>
              <a:t/>
            </a:r>
          </a:p>
          <a:p>
            <a:pPr algn="l" lvl="0">
              <a:lnSpc>
                <a:spcPct val="97940"/>
              </a:lnSpc>
            </a:pP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플레이어의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기본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능력치는</a:t>
            </a:r>
          </a:p>
          <a:p>
            <a:pPr algn="l" lvl="0">
              <a:lnSpc>
                <a:spcPct val="97940"/>
              </a:lnSpc>
            </a:pPr>
            <a:r>
              <a:rPr lang="en" sz="2970" b="false" i="false" u="none" strike="noStrike" spc="-119">
                <a:solidFill>
                  <a:srgbClr val="AFD485"/>
                </a:solidFill>
                <a:ea typeface="SB AggroOTF Light"/>
              </a:rPr>
              <a:t>체력</a:t>
            </a:r>
            <a:r>
              <a:rPr lang="en" sz="2970" b="false" i="false" u="none" strike="noStrike" spc="-119">
                <a:solidFill>
                  <a:srgbClr val="FFFFFF"/>
                </a:solidFill>
                <a:latin typeface="SB AggroOTF Light"/>
              </a:rPr>
              <a:t> 100</a:t>
            </a:r>
          </a:p>
          <a:p>
            <a:pPr algn="l" lvl="0">
              <a:lnSpc>
                <a:spcPct val="97940"/>
              </a:lnSpc>
            </a:pPr>
            <a:r>
              <a:rPr lang="en" sz="2970" b="false" i="false" u="none" strike="noStrike" spc="-119">
                <a:solidFill>
                  <a:srgbClr val="FD8A69"/>
                </a:solidFill>
                <a:ea typeface="SB AggroOTF Light"/>
              </a:rPr>
              <a:t>공격력</a:t>
            </a:r>
            <a:r>
              <a:rPr lang="en" sz="2970" b="false" i="false" u="none" strike="noStrike" spc="-119">
                <a:solidFill>
                  <a:srgbClr val="FFFFFF"/>
                </a:solidFill>
                <a:latin typeface="SB AggroOTF Light"/>
              </a:rPr>
              <a:t> 100%</a:t>
            </a:r>
          </a:p>
          <a:p>
            <a:pPr algn="l" lvl="0">
              <a:lnSpc>
                <a:spcPct val="97940"/>
              </a:lnSpc>
            </a:pPr>
            <a:r>
              <a:rPr lang="en" sz="2970" b="false" i="false" u="none" strike="noStrike" spc="-119">
                <a:solidFill>
                  <a:srgbClr val="B8E9FF"/>
                </a:solidFill>
                <a:ea typeface="SB AggroOTF Light"/>
              </a:rPr>
              <a:t>방어력</a:t>
            </a:r>
            <a:r>
              <a:rPr lang="en" sz="2970" b="false" i="false" u="none" strike="noStrike" spc="-119">
                <a:solidFill>
                  <a:srgbClr val="FFFFFF"/>
                </a:solidFill>
                <a:latin typeface="SB AggroOTF Light"/>
              </a:rPr>
              <a:t> 0%</a:t>
            </a:r>
          </a:p>
          <a:p>
            <a:pPr algn="l" lvl="0">
              <a:lnSpc>
                <a:spcPct val="97940"/>
              </a:lnSpc>
            </a:pP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이동속도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100%</a:t>
            </a:r>
          </a:p>
          <a:p>
            <a:pPr algn="l" lvl="0">
              <a:lnSpc>
                <a:spcPct val="97940"/>
              </a:lnSpc>
            </a:pPr>
            <a:r>
              <a:rPr lang="ko-KR" sz="2970" b="false" i="false" u="none" strike="noStrike" spc="-119">
                <a:solidFill>
                  <a:srgbClr val="FFCD4A"/>
                </a:solidFill>
                <a:ea typeface="SB AggroOTF Light"/>
              </a:rPr>
              <a:t>치명타</a:t>
            </a:r>
            <a:r>
              <a:rPr lang="en-US" sz="2970" b="false" i="false" u="none" strike="noStrike" spc="-119">
                <a:solidFill>
                  <a:srgbClr val="FFCD4A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CD4A"/>
                </a:solidFill>
                <a:ea typeface="SB AggroOTF Light"/>
              </a:rPr>
              <a:t>확률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0% 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이다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. (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참고로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CD4A"/>
                </a:solidFill>
                <a:ea typeface="SB AggroOTF Light"/>
              </a:rPr>
              <a:t>치명타</a:t>
            </a:r>
            <a:r>
              <a:rPr lang="en-US" sz="2970" b="false" i="false" u="none" strike="noStrike" spc="-119">
                <a:solidFill>
                  <a:srgbClr val="FFCD4A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CD4A"/>
                </a:solidFill>
                <a:ea typeface="SB AggroOTF Light"/>
              </a:rPr>
              <a:t>피해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는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150%)</a:t>
            </a:r>
          </a:p>
          <a:p>
            <a:pPr algn="l" lvl="0">
              <a:lnSpc>
                <a:spcPct val="97940"/>
              </a:lnSpc>
            </a:pPr>
            <a:r>
              <a:rPr lang="en" sz="2970" b="false" i="false" u="none" strike="noStrike" spc="-119">
                <a:solidFill>
                  <a:srgbClr val="FFFFFF"/>
                </a:solidFill>
                <a:latin typeface="SB AggroOTF Light"/>
              </a:rPr>
              <a:t/>
            </a:r>
          </a:p>
          <a:p>
            <a:pPr algn="l" lvl="0">
              <a:lnSpc>
                <a:spcPct val="97940"/>
              </a:lnSpc>
            </a:pP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레벨이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오르면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4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스텟을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획득하고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이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스텟을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자유롭게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찍을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수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있다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.</a:t>
            </a:r>
          </a:p>
          <a:p>
            <a:pPr algn="l" lvl="0">
              <a:lnSpc>
                <a:spcPct val="97940"/>
              </a:lnSpc>
            </a:pP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또한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,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잘못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찍으면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스텟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초기화권을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구매하여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사용할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수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있다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.</a:t>
            </a:r>
          </a:p>
          <a:p>
            <a:pPr algn="l" lvl="0">
              <a:lnSpc>
                <a:spcPct val="97940"/>
              </a:lnSpc>
            </a:pP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스텟은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체력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,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힘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,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방어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,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민첩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,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행운이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존재한다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.</a:t>
            </a:r>
          </a:p>
          <a:p>
            <a:pPr algn="l" lvl="0">
              <a:lnSpc>
                <a:spcPct val="97940"/>
              </a:lnSpc>
            </a:pPr>
            <a:r>
              <a:rPr lang="en" sz="2970" b="false" i="false" u="none" strike="noStrike" spc="-119">
                <a:solidFill>
                  <a:srgbClr val="AFD485"/>
                </a:solidFill>
                <a:ea typeface="SB AggroOTF Light"/>
              </a:rPr>
              <a:t>체력</a:t>
            </a:r>
            <a:r>
              <a:rPr lang="en" sz="2970" b="false" i="false" u="none" strike="noStrike" spc="-119">
                <a:solidFill>
                  <a:srgbClr val="FFFFFF"/>
                </a:solidFill>
                <a:latin typeface="SB AggroOTF Light"/>
              </a:rPr>
              <a:t> -&gt; </a:t>
            </a:r>
            <a:r>
              <a:rPr lang="en" sz="2970" b="false" i="false" u="none" strike="noStrike" spc="-119">
                <a:solidFill>
                  <a:srgbClr val="AFD485"/>
                </a:solidFill>
                <a:ea typeface="SB AggroOTF Light"/>
              </a:rPr>
              <a:t>체력</a:t>
            </a:r>
            <a:r>
              <a:rPr lang="en" sz="2970" b="false" i="false" u="none" strike="noStrike" spc="-119">
                <a:solidFill>
                  <a:srgbClr val="FFFFFF"/>
                </a:solidFill>
                <a:latin typeface="SB AggroOTF Light"/>
              </a:rPr>
              <a:t> +3</a:t>
            </a:r>
          </a:p>
          <a:p>
            <a:pPr algn="l" lvl="0">
              <a:lnSpc>
                <a:spcPct val="97940"/>
              </a:lnSpc>
            </a:pPr>
            <a:r>
              <a:rPr lang="en" sz="2970" b="false" i="false" u="none" strike="noStrike" spc="-119">
                <a:solidFill>
                  <a:srgbClr val="FD8A69"/>
                </a:solidFill>
                <a:ea typeface="SB AggroOTF Light"/>
              </a:rPr>
              <a:t>힘</a:t>
            </a:r>
            <a:r>
              <a:rPr lang="en" sz="2970" b="false" i="false" u="none" strike="noStrike" spc="-119">
                <a:solidFill>
                  <a:srgbClr val="FFFFFF"/>
                </a:solidFill>
                <a:latin typeface="SB AggroOTF Light"/>
              </a:rPr>
              <a:t> -&gt; </a:t>
            </a:r>
            <a:r>
              <a:rPr lang="en" sz="2970" b="false" i="false" u="none" strike="noStrike" spc="-119">
                <a:solidFill>
                  <a:srgbClr val="FD8A69"/>
                </a:solidFill>
                <a:ea typeface="SB AggroOTF Light"/>
              </a:rPr>
              <a:t>공격력</a:t>
            </a:r>
            <a:r>
              <a:rPr lang="en" sz="2970" b="false" i="false" u="none" strike="noStrike" spc="-119">
                <a:solidFill>
                  <a:srgbClr val="FFFFFF"/>
                </a:solidFill>
                <a:latin typeface="SB AggroOTF Light"/>
              </a:rPr>
              <a:t> +2%</a:t>
            </a:r>
          </a:p>
          <a:p>
            <a:pPr algn="l" lvl="0">
              <a:lnSpc>
                <a:spcPct val="97940"/>
              </a:lnSpc>
            </a:pPr>
            <a:r>
              <a:rPr lang="en" sz="2970" b="false" i="false" u="none" strike="noStrike" spc="-119">
                <a:solidFill>
                  <a:srgbClr val="B8E9FF"/>
                </a:solidFill>
                <a:ea typeface="SB AggroOTF Light"/>
              </a:rPr>
              <a:t>방어</a:t>
            </a:r>
            <a:r>
              <a:rPr lang="en" sz="2970" b="false" i="false" u="none" strike="noStrike" spc="-119">
                <a:solidFill>
                  <a:srgbClr val="FFFFFF"/>
                </a:solidFill>
                <a:latin typeface="SB AggroOTF Light"/>
              </a:rPr>
              <a:t> -&gt; </a:t>
            </a:r>
            <a:r>
              <a:rPr lang="en" sz="2970" b="false" i="false" u="none" strike="noStrike" spc="-119">
                <a:solidFill>
                  <a:srgbClr val="B8E9FF"/>
                </a:solidFill>
                <a:ea typeface="SB AggroOTF Light"/>
              </a:rPr>
              <a:t>방어력</a:t>
            </a:r>
            <a:r>
              <a:rPr lang="en" sz="2970" b="false" i="false" u="none" strike="noStrike" spc="-119">
                <a:solidFill>
                  <a:srgbClr val="FFFFFF"/>
                </a:solidFill>
                <a:latin typeface="SB AggroOTF Light"/>
              </a:rPr>
              <a:t> +1.5%</a:t>
            </a:r>
          </a:p>
          <a:p>
            <a:pPr algn="l" lvl="0">
              <a:lnSpc>
                <a:spcPct val="97940"/>
              </a:lnSpc>
            </a:pP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민첩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-&gt;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이동속도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+ 2%</a:t>
            </a:r>
          </a:p>
          <a:p>
            <a:pPr algn="l" lvl="0">
              <a:lnSpc>
                <a:spcPct val="97940"/>
              </a:lnSpc>
            </a:pPr>
            <a:r>
              <a:rPr lang="en" sz="2970" b="false" i="false" u="none" strike="noStrike" spc="-119">
                <a:solidFill>
                  <a:srgbClr val="FFCD4A"/>
                </a:solidFill>
                <a:ea typeface="SB AggroOTF Light"/>
              </a:rPr>
              <a:t>행운</a:t>
            </a:r>
            <a:r>
              <a:rPr lang="en" sz="2970" b="false" i="false" u="none" strike="noStrike" spc="-119">
                <a:solidFill>
                  <a:srgbClr val="FFFFFF"/>
                </a:solidFill>
                <a:latin typeface="SB AggroOTF Light"/>
              </a:rPr>
              <a:t> -&gt; </a:t>
            </a:r>
            <a:r>
              <a:rPr lang="ko-KR" sz="2970" b="false" i="false" u="none" strike="noStrike" spc="-119">
                <a:solidFill>
                  <a:srgbClr val="FFCD4A"/>
                </a:solidFill>
                <a:ea typeface="SB AggroOTF Light"/>
              </a:rPr>
              <a:t>골드</a:t>
            </a:r>
            <a:r>
              <a:rPr lang="en-US" sz="2970" b="false" i="false" u="none" strike="noStrike" spc="-119">
                <a:solidFill>
                  <a:srgbClr val="FFCD4A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CD4A"/>
                </a:solidFill>
                <a:ea typeface="SB AggroOTF Light"/>
              </a:rPr>
              <a:t>보상</a:t>
            </a:r>
            <a:r>
              <a:rPr lang="en" sz="2970" b="false" i="false" u="none" strike="noStrike" spc="-119">
                <a:solidFill>
                  <a:srgbClr val="FFFFFF"/>
                </a:solidFill>
                <a:latin typeface="SB AggroOTF Light"/>
              </a:rPr>
              <a:t> +2% </a:t>
            </a:r>
            <a:r>
              <a:rPr lang="ko-KR" sz="2970" b="false" i="false" u="none" strike="noStrike" spc="-119">
                <a:solidFill>
                  <a:srgbClr val="FFCD4A"/>
                </a:solidFill>
                <a:ea typeface="SB AggroOTF Light"/>
              </a:rPr>
              <a:t>치명타</a:t>
            </a:r>
            <a:r>
              <a:rPr lang="en-US" sz="2970" b="false" i="false" u="none" strike="noStrike" spc="-119">
                <a:solidFill>
                  <a:srgbClr val="FFCD4A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CD4A"/>
                </a:solidFill>
                <a:ea typeface="SB AggroOTF Light"/>
              </a:rPr>
              <a:t>확률</a:t>
            </a:r>
            <a:r>
              <a:rPr lang="en" sz="2970" b="false" i="false" u="none" strike="noStrike" spc="-119">
                <a:solidFill>
                  <a:srgbClr val="FFFFFF"/>
                </a:solidFill>
                <a:latin typeface="SB AggroOTF Light"/>
              </a:rPr>
              <a:t> +1%</a:t>
            </a:r>
          </a:p>
          <a:p>
            <a:pPr algn="l" lvl="0">
              <a:lnSpc>
                <a:spcPct val="97940"/>
              </a:lnSpc>
            </a:pPr>
            <a:r>
              <a:rPr lang="en" sz="2970" b="false" i="false" u="none" strike="noStrike" spc="-119">
                <a:solidFill>
                  <a:srgbClr val="FFFFFF"/>
                </a:solidFill>
                <a:latin typeface="SB AggroOTF Light"/>
              </a:rPr>
              <a:t/>
            </a:r>
          </a:p>
          <a:p>
            <a:pPr algn="l" lvl="0">
              <a:lnSpc>
                <a:spcPct val="97940"/>
              </a:lnSpc>
            </a:pP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레벨별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요구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경험치량은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피보나치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수열을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따른다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.</a:t>
            </a:r>
          </a:p>
          <a:p>
            <a:pPr algn="l" lvl="0">
              <a:lnSpc>
                <a:spcPct val="97940"/>
              </a:lnSpc>
            </a:pPr>
            <a:r>
              <a:rPr lang="en" sz="2970" b="false" i="false" u="none" strike="noStrike" spc="-119">
                <a:solidFill>
                  <a:srgbClr val="FFFFFF"/>
                </a:solidFill>
                <a:latin typeface="SB AggroOTF Light"/>
              </a:rPr>
              <a:t/>
            </a:r>
          </a:p>
          <a:p>
            <a:pPr algn="l" lvl="0">
              <a:lnSpc>
                <a:spcPct val="97940"/>
              </a:lnSpc>
            </a:pP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골드를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사용해서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랜덤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뽑기를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할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수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있다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8DB5C6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0500" y="215900"/>
            <a:ext cx="24003000" cy="13500100"/>
          </a:xfrm>
          <a:prstGeom prst="rect">
            <a:avLst/>
          </a:prstGeom>
          <a:effectLst>
            <a:outerShdw dir="2700000" dist="0" blurRad="877389">
              <a:srgbClr val="000000">
                <a:alpha val="2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19800" y="2184400"/>
            <a:ext cx="17665700" cy="1092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1168400"/>
            <a:ext cx="22987000" cy="101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8500" y="2184400"/>
            <a:ext cx="4267200" cy="1092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84800" y="2184400"/>
            <a:ext cx="698500" cy="1092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84200" y="7620000"/>
            <a:ext cx="10922000" cy="25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384800" y="2565400"/>
            <a:ext cx="698500" cy="10223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2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3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4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5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6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7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8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9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10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11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12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13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14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15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16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17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18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19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20</a:t>
            </a:r>
          </a:p>
          <a:p>
            <a:pPr algn="ctr" lvl="0">
              <a:lnSpc>
                <a:spcPct val="207499"/>
              </a:lnSpc>
            </a:pPr>
            <a:r>
              <a:rPr lang="en" sz="1566" b="false" i="false" u="none" strike="noStrike" spc="47">
                <a:solidFill>
                  <a:srgbClr val="AFAFAF"/>
                </a:solidFill>
                <a:latin typeface="establish Retrosans"/>
              </a:rPr>
              <a:t>21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8500" y="1181100"/>
            <a:ext cx="22987000" cy="1193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65700" y="2184400"/>
            <a:ext cx="431800" cy="10922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080000" y="4660900"/>
            <a:ext cx="203200" cy="194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9316700" y="1460500"/>
            <a:ext cx="4038600" cy="431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916400" y="1460500"/>
            <a:ext cx="2032000" cy="431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554700" y="1460500"/>
            <a:ext cx="406400" cy="431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745200" y="1663700"/>
            <a:ext cx="139700" cy="139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01700" y="3289300"/>
            <a:ext cx="241300" cy="241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248400" y="2463800"/>
            <a:ext cx="17043400" cy="10337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9812000" y="1498600"/>
            <a:ext cx="3302000" cy="355600"/>
          </a:xfrm>
          <a:prstGeom prst="rect">
            <a:avLst/>
          </a:prstGeom>
        </p:spPr>
        <p:txBody>
          <a:bodyPr anchor="t" rtlCol="false" lIns="0" tIns="24976" rIns="0" bIns="0"/>
          <a:lstStyle/>
          <a:p>
            <a:pPr algn="r" lvl="0">
              <a:lnSpc>
                <a:spcPct val="99600"/>
              </a:lnSpc>
            </a:pPr>
            <a:r>
              <a:rPr lang="en-US" sz="1966" b="false" i="false" u="none" strike="noStrike" spc="59">
                <a:solidFill>
                  <a:srgbClr val="CACACA"/>
                </a:solidFill>
                <a:latin typeface="establish Retrosans"/>
              </a:rPr>
              <a:t>2024184004 </a:t>
            </a:r>
            <a:r>
              <a:rPr lang="ko-KR" sz="1966" b="false" i="false" u="none" strike="noStrike" spc="59">
                <a:solidFill>
                  <a:srgbClr val="CACACA"/>
                </a:solidFill>
                <a:ea typeface="establish Retrosans"/>
              </a:rPr>
              <a:t>김지아</a:t>
            </a:r>
            <a:r>
              <a:rPr lang="en-US" sz="1966" b="false" i="false" u="none" strike="noStrike" spc="59">
                <a:solidFill>
                  <a:srgbClr val="CACACA"/>
                </a:solidFill>
                <a:latin typeface="establish Retrosans"/>
              </a:rPr>
              <a:t>     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081500" y="1498600"/>
            <a:ext cx="1473200" cy="355600"/>
          </a:xfrm>
          <a:prstGeom prst="rect">
            <a:avLst/>
          </a:prstGeom>
        </p:spPr>
        <p:txBody>
          <a:bodyPr anchor="t" rtlCol="false" lIns="0" tIns="24976" rIns="0" bIns="0"/>
          <a:lstStyle/>
          <a:p>
            <a:pPr algn="l" lvl="0">
              <a:lnSpc>
                <a:spcPct val="99600"/>
              </a:lnSpc>
            </a:pPr>
            <a:r>
              <a:rPr lang="en" sz="1966" b="false" i="false" u="none" strike="noStrike" spc="59">
                <a:solidFill>
                  <a:srgbClr val="2E3D4F"/>
                </a:solidFill>
                <a:latin typeface="establish Retrosans"/>
              </a:rPr>
              <a:t>2025. 10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5400" y="1485900"/>
            <a:ext cx="4508500" cy="381000"/>
          </a:xfrm>
          <a:prstGeom prst="rect">
            <a:avLst/>
          </a:prstGeom>
        </p:spPr>
        <p:txBody>
          <a:bodyPr anchor="t" rtlCol="false" lIns="0" tIns="27516" rIns="0" bIns="0"/>
          <a:lstStyle/>
          <a:p>
            <a:pPr algn="l" lvl="0">
              <a:lnSpc>
                <a:spcPct val="99600"/>
              </a:lnSpc>
            </a:pPr>
            <a:r>
              <a:rPr lang="en" sz="2166" b="false" i="false" u="none" strike="noStrike" spc="65">
                <a:solidFill>
                  <a:srgbClr val="FFFFFF">
                    <a:alpha val="52157"/>
                  </a:srgbClr>
                </a:solidFill>
                <a:latin typeface="Pretendard ExtraLight"/>
              </a:rPr>
              <a:t>File       Edit       View      Option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95400" y="2882900"/>
            <a:ext cx="3962400" cy="1320800"/>
          </a:xfrm>
          <a:prstGeom prst="rect">
            <a:avLst/>
          </a:prstGeom>
        </p:spPr>
        <p:txBody>
          <a:bodyPr anchor="t" rtlCol="false" lIns="0" tIns="103439" rIns="0" bIns="0"/>
          <a:lstStyle/>
          <a:p>
            <a:pPr algn="l" lvl="0">
              <a:lnSpc>
                <a:spcPct val="97940"/>
              </a:lnSpc>
            </a:pPr>
            <a:r>
              <a:rPr lang="ko-KR" sz="4071" b="false" i="false" u="none" strike="noStrike" spc="-163">
                <a:solidFill>
                  <a:srgbClr val="FFFFFF"/>
                </a:solidFill>
                <a:ea typeface="SB AggroOTF Light"/>
              </a:rPr>
              <a:t>상세</a:t>
            </a:r>
            <a:r>
              <a:rPr lang="en-US" sz="4071" b="false" i="false" u="none" strike="noStrike" spc="-163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4071" b="false" i="false" u="none" strike="noStrike" spc="-163">
                <a:solidFill>
                  <a:srgbClr val="FFFFFF"/>
                </a:solidFill>
                <a:ea typeface="SB AggroOTF Light"/>
              </a:rPr>
              <a:t>게임</a:t>
            </a:r>
            <a:r>
              <a:rPr lang="en-US" sz="4071" b="false" i="false" u="none" strike="noStrike" spc="-163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4071" b="false" i="false" u="none" strike="noStrike" spc="-163">
                <a:solidFill>
                  <a:srgbClr val="FFFFFF"/>
                </a:solidFill>
                <a:ea typeface="SB AggroOTF Light"/>
              </a:rPr>
              <a:t>기획</a:t>
            </a:r>
            <a:r>
              <a:rPr lang="en" sz="7404" b="false" i="false" u="none" strike="noStrike" spc="-296">
                <a:solidFill>
                  <a:srgbClr val="FFFFFF"/>
                </a:solidFill>
                <a:latin typeface="SB AggroOTF Light"/>
              </a:rPr>
              <a:t/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578600" y="2628900"/>
            <a:ext cx="16484600" cy="4533900"/>
          </a:xfrm>
          <a:prstGeom prst="rect">
            <a:avLst/>
          </a:prstGeom>
        </p:spPr>
        <p:txBody>
          <a:bodyPr anchor="t" rtlCol="false" lIns="0" tIns="41491" rIns="0" bIns="0"/>
          <a:lstStyle/>
          <a:p>
            <a:pPr algn="l" lvl="0">
              <a:lnSpc>
                <a:spcPct val="97940"/>
              </a:lnSpc>
            </a:pP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몬스터는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설정된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레벨에서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±n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만큼의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랜덤하게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스폰된다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.</a:t>
            </a:r>
          </a:p>
          <a:p>
            <a:pPr algn="l" lvl="0">
              <a:lnSpc>
                <a:spcPct val="97940"/>
              </a:lnSpc>
            </a:pP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레벨에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따라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능력치와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처치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시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보상이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바뀐다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.</a:t>
            </a:r>
          </a:p>
          <a:p>
            <a:pPr algn="l" lvl="0">
              <a:lnSpc>
                <a:spcPct val="97940"/>
              </a:lnSpc>
            </a:pP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몬스터를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처치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시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골드와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경험치를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드랍하고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확률적으로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아이템을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드랍한다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.</a:t>
            </a:r>
          </a:p>
          <a:p>
            <a:pPr algn="l" lvl="0">
              <a:lnSpc>
                <a:spcPct val="97940"/>
              </a:lnSpc>
            </a:pPr>
            <a:r>
              <a:rPr lang="en" sz="2970" b="false" i="false" u="none" strike="noStrike" spc="-119">
                <a:solidFill>
                  <a:srgbClr val="FFFFFF"/>
                </a:solidFill>
                <a:latin typeface="SB AggroOTF Light"/>
              </a:rPr>
              <a:t/>
            </a:r>
          </a:p>
          <a:p>
            <a:pPr algn="l" lvl="0">
              <a:lnSpc>
                <a:spcPct val="97940"/>
              </a:lnSpc>
            </a:pP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아이템은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common,</a:t>
            </a:r>
            <a:r>
              <a:rPr lang="en" sz="2970" b="false" i="false" u="none" strike="noStrike" spc="-119">
                <a:solidFill>
                  <a:srgbClr val="58CCFF"/>
                </a:solidFill>
                <a:latin typeface="SB AggroOTF Light"/>
              </a:rPr>
              <a:t> </a:t>
            </a:r>
            <a:r>
              <a:rPr lang="en" sz="2970" b="false" i="false" u="none" strike="noStrike" spc="-119">
                <a:solidFill>
                  <a:srgbClr val="FFCD4A"/>
                </a:solidFill>
                <a:latin typeface="SB AggroOTF Light"/>
              </a:rPr>
              <a:t>unique,</a:t>
            </a:r>
            <a:r>
              <a:rPr lang="en" sz="2970" b="false" i="false" u="none" strike="noStrike" spc="-119">
                <a:solidFill>
                  <a:srgbClr val="58CCFF"/>
                </a:solidFill>
                <a:latin typeface="SB AggroOTF Light"/>
              </a:rPr>
              <a:t> </a:t>
            </a:r>
            <a:r>
              <a:rPr lang="en" sz="2970" b="false" i="false" u="none" strike="noStrike" spc="-119">
                <a:solidFill>
                  <a:srgbClr val="B96BC6"/>
                </a:solidFill>
                <a:latin typeface="SB AggroOTF Light"/>
              </a:rPr>
              <a:t>rare,</a:t>
            </a:r>
            <a:r>
              <a:rPr lang="en" sz="2970" b="false" i="false" u="none" strike="noStrike" spc="-119">
                <a:solidFill>
                  <a:srgbClr val="58CCFF"/>
                </a:solidFill>
                <a:latin typeface="SB AggroOTF Light"/>
              </a:rPr>
              <a:t> legendary,</a:t>
            </a:r>
            <a:r>
              <a:rPr lang="en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en" sz="2970" b="false" i="false" u="none" strike="noStrike" spc="-119">
                <a:solidFill>
                  <a:srgbClr val="FC5230"/>
                </a:solidFill>
                <a:latin typeface="SB AggroOTF Light"/>
              </a:rPr>
              <a:t>fabled,</a:t>
            </a:r>
            <a:r>
              <a:rPr lang="en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en" sz="2970" b="false" i="false" u="none" strike="noStrike" spc="-119">
                <a:solidFill>
                  <a:srgbClr val="692498"/>
                </a:solidFill>
                <a:latin typeface="SB AggroOTF Light"/>
              </a:rPr>
              <a:t>mythic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으로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나뉜다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.</a:t>
            </a:r>
          </a:p>
          <a:p>
            <a:pPr algn="l" lvl="0">
              <a:lnSpc>
                <a:spcPct val="97940"/>
              </a:lnSpc>
            </a:pP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스테이지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진행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도중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사망하게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되면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지닌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아이템과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골드를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모두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잃고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다시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시작하게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된다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.</a:t>
            </a:r>
          </a:p>
          <a:p>
            <a:pPr algn="l" lvl="0">
              <a:lnSpc>
                <a:spcPct val="97940"/>
              </a:lnSpc>
            </a:pP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이때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,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레벨과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경험치는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유지된다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.</a:t>
            </a:r>
          </a:p>
          <a:p>
            <a:pPr algn="l" lvl="0">
              <a:lnSpc>
                <a:spcPct val="97940"/>
              </a:lnSpc>
            </a:pPr>
            <a:r>
              <a:rPr lang="en" sz="2970" b="false" i="false" u="none" strike="noStrike" spc="-119">
                <a:solidFill>
                  <a:srgbClr val="FFFFFF"/>
                </a:solidFill>
                <a:latin typeface="SB AggroOTF Light"/>
              </a:rPr>
              <a:t/>
            </a:r>
          </a:p>
          <a:p>
            <a:pPr algn="l" lvl="0">
              <a:lnSpc>
                <a:spcPct val="97940"/>
              </a:lnSpc>
            </a:pP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아이템을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드랍할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확률은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20%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이며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,</a:t>
            </a:r>
          </a:p>
          <a:p>
            <a:pPr algn="l" lvl="0">
              <a:lnSpc>
                <a:spcPct val="97940"/>
              </a:lnSpc>
            </a:pP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가중치는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 common = 50, </a:t>
            </a:r>
            <a:r>
              <a:rPr lang="en" sz="2970" b="false" i="false" u="none" strike="noStrike" spc="-119">
                <a:solidFill>
                  <a:srgbClr val="FFCD4A"/>
                </a:solidFill>
                <a:latin typeface="SB AggroOTF Light"/>
              </a:rPr>
              <a:t>unique</a:t>
            </a:r>
            <a:r>
              <a:rPr lang="en" sz="2970" b="false" i="false" u="none" strike="noStrike" spc="-119">
                <a:solidFill>
                  <a:srgbClr val="FFFFFF"/>
                </a:solidFill>
                <a:latin typeface="SB AggroOTF Light"/>
              </a:rPr>
              <a:t> = 30, </a:t>
            </a:r>
            <a:r>
              <a:rPr lang="en" sz="2970" b="false" i="false" u="none" strike="noStrike" spc="-119">
                <a:solidFill>
                  <a:srgbClr val="B96BC6"/>
                </a:solidFill>
                <a:latin typeface="SB AggroOTF Light"/>
              </a:rPr>
              <a:t>rare</a:t>
            </a:r>
            <a:r>
              <a:rPr lang="en" sz="2970" b="false" i="false" u="none" strike="noStrike" spc="-119">
                <a:solidFill>
                  <a:srgbClr val="FFFFFF"/>
                </a:solidFill>
                <a:latin typeface="SB AggroOTF Light"/>
              </a:rPr>
              <a:t> = 10, </a:t>
            </a:r>
            <a:r>
              <a:rPr lang="en" sz="2970" b="false" i="false" u="none" strike="noStrike" spc="-119">
                <a:solidFill>
                  <a:srgbClr val="58CCFF"/>
                </a:solidFill>
                <a:latin typeface="SB AggroOTF Light"/>
              </a:rPr>
              <a:t>legendary</a:t>
            </a:r>
            <a:r>
              <a:rPr lang="en" sz="2970" b="false" i="false" u="none" strike="noStrike" spc="-119">
                <a:solidFill>
                  <a:srgbClr val="FFFFFF"/>
                </a:solidFill>
                <a:latin typeface="SB AggroOTF Light"/>
              </a:rPr>
              <a:t> = 5, </a:t>
            </a:r>
            <a:r>
              <a:rPr lang="en" sz="2970" b="false" i="false" u="none" strike="noStrike" spc="-119">
                <a:solidFill>
                  <a:srgbClr val="FC5230"/>
                </a:solidFill>
                <a:latin typeface="SB AggroOTF Light"/>
              </a:rPr>
              <a:t>fabled</a:t>
            </a:r>
            <a:r>
              <a:rPr lang="en" sz="2970" b="false" i="false" u="none" strike="noStrike" spc="-119">
                <a:solidFill>
                  <a:srgbClr val="FFFFFF"/>
                </a:solidFill>
                <a:latin typeface="SB AggroOTF Light"/>
              </a:rPr>
              <a:t> = 3, </a:t>
            </a:r>
            <a:r>
              <a:rPr lang="en" sz="2970" b="false" i="false" u="none" strike="noStrike" spc="-119">
                <a:solidFill>
                  <a:srgbClr val="692498"/>
                </a:solidFill>
                <a:latin typeface="SB AggroOTF Light"/>
              </a:rPr>
              <a:t>mythic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 = 1 </a:t>
            </a:r>
            <a:r>
              <a:rPr lang="ko-KR" sz="2970" b="false" i="false" u="none" strike="noStrike" spc="-119">
                <a:solidFill>
                  <a:srgbClr val="FFFFFF"/>
                </a:solidFill>
                <a:ea typeface="SB AggroOTF Light"/>
              </a:rPr>
              <a:t>이다</a:t>
            </a:r>
            <a:r>
              <a:rPr lang="en-US" sz="2970" b="false" i="false" u="none" strike="noStrike" spc="-119">
                <a:solidFill>
                  <a:srgbClr val="FFFFFF"/>
                </a:solidFill>
                <a:latin typeface="SB AggroOTF Light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